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61" r:id="rId3"/>
    <p:sldId id="262" r:id="rId4"/>
    <p:sldId id="267" r:id="rId5"/>
    <p:sldId id="265" r:id="rId6"/>
    <p:sldId id="263" r:id="rId7"/>
    <p:sldId id="268" r:id="rId8"/>
    <p:sldId id="278" r:id="rId9"/>
    <p:sldId id="275" r:id="rId10"/>
    <p:sldId id="269" r:id="rId11"/>
    <p:sldId id="266" r:id="rId12"/>
    <p:sldId id="271" r:id="rId13"/>
    <p:sldId id="270" r:id="rId14"/>
    <p:sldId id="273" r:id="rId15"/>
    <p:sldId id="272" r:id="rId16"/>
    <p:sldId id="274" r:id="rId17"/>
    <p:sldId id="256" r:id="rId18"/>
    <p:sldId id="259" r:id="rId19"/>
    <p:sldId id="260" r:id="rId20"/>
    <p:sldId id="277" r:id="rId21"/>
    <p:sldId id="279" r:id="rId22"/>
    <p:sldId id="280" r:id="rId23"/>
    <p:sldId id="281" r:id="rId24"/>
    <p:sldId id="282" r:id="rId25"/>
    <p:sldId id="283" r:id="rId26"/>
  </p:sldIdLst>
  <p:sldSz cx="9144000" cy="6858000" type="letter"/>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6" autoAdjust="0"/>
    <p:restoredTop sz="94660"/>
  </p:normalViewPr>
  <p:slideViewPr>
    <p:cSldViewPr snapToGrid="0">
      <p:cViewPr varScale="1">
        <p:scale>
          <a:sx n="90" d="100"/>
          <a:sy n="90" d="100"/>
        </p:scale>
        <p:origin x="1712"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AA467DE-B291-4C90-BDEF-9EB675248795}" type="datetimeFigureOut">
              <a:rPr lang="en-US" smtClean="0"/>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A4FB69-CA20-4DA8-847C-1F169B1D1BEC}" type="slidenum">
              <a:rPr lang="en-US" smtClean="0"/>
              <a:t>‹#›</a:t>
            </a:fld>
            <a:endParaRPr lang="en-US"/>
          </a:p>
        </p:txBody>
      </p:sp>
    </p:spTree>
    <p:extLst>
      <p:ext uri="{BB962C8B-B14F-4D97-AF65-F5344CB8AC3E}">
        <p14:creationId xmlns:p14="http://schemas.microsoft.com/office/powerpoint/2010/main" val="37625069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AA467DE-B291-4C90-BDEF-9EB675248795}" type="datetimeFigureOut">
              <a:rPr lang="en-US" smtClean="0"/>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A4FB69-CA20-4DA8-847C-1F169B1D1BEC}" type="slidenum">
              <a:rPr lang="en-US" smtClean="0"/>
              <a:t>‹#›</a:t>
            </a:fld>
            <a:endParaRPr lang="en-US"/>
          </a:p>
        </p:txBody>
      </p:sp>
    </p:spTree>
    <p:extLst>
      <p:ext uri="{BB962C8B-B14F-4D97-AF65-F5344CB8AC3E}">
        <p14:creationId xmlns:p14="http://schemas.microsoft.com/office/powerpoint/2010/main" val="22665979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AA467DE-B291-4C90-BDEF-9EB675248795}" type="datetimeFigureOut">
              <a:rPr lang="en-US" smtClean="0"/>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A4FB69-CA20-4DA8-847C-1F169B1D1BEC}" type="slidenum">
              <a:rPr lang="en-US" smtClean="0"/>
              <a:t>‹#›</a:t>
            </a:fld>
            <a:endParaRPr lang="en-US"/>
          </a:p>
        </p:txBody>
      </p:sp>
    </p:spTree>
    <p:extLst>
      <p:ext uri="{BB962C8B-B14F-4D97-AF65-F5344CB8AC3E}">
        <p14:creationId xmlns:p14="http://schemas.microsoft.com/office/powerpoint/2010/main" val="39210711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AA467DE-B291-4C90-BDEF-9EB675248795}" type="datetimeFigureOut">
              <a:rPr lang="en-US" smtClean="0"/>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A4FB69-CA20-4DA8-847C-1F169B1D1BEC}" type="slidenum">
              <a:rPr lang="en-US" smtClean="0"/>
              <a:t>‹#›</a:t>
            </a:fld>
            <a:endParaRPr lang="en-US"/>
          </a:p>
        </p:txBody>
      </p:sp>
    </p:spTree>
    <p:extLst>
      <p:ext uri="{BB962C8B-B14F-4D97-AF65-F5344CB8AC3E}">
        <p14:creationId xmlns:p14="http://schemas.microsoft.com/office/powerpoint/2010/main" val="3876622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A467DE-B291-4C90-BDEF-9EB675248795}" type="datetimeFigureOut">
              <a:rPr lang="en-US" smtClean="0"/>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A4FB69-CA20-4DA8-847C-1F169B1D1BEC}" type="slidenum">
              <a:rPr lang="en-US" smtClean="0"/>
              <a:t>‹#›</a:t>
            </a:fld>
            <a:endParaRPr lang="en-US"/>
          </a:p>
        </p:txBody>
      </p:sp>
    </p:spTree>
    <p:extLst>
      <p:ext uri="{BB962C8B-B14F-4D97-AF65-F5344CB8AC3E}">
        <p14:creationId xmlns:p14="http://schemas.microsoft.com/office/powerpoint/2010/main" val="41480992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AA467DE-B291-4C90-BDEF-9EB675248795}" type="datetimeFigureOut">
              <a:rPr lang="en-US" smtClean="0"/>
              <a:t>4/10/2025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A4FB69-CA20-4DA8-847C-1F169B1D1BEC}" type="slidenum">
              <a:rPr lang="en-US" smtClean="0"/>
              <a:t>‹#›</a:t>
            </a:fld>
            <a:endParaRPr lang="en-US"/>
          </a:p>
        </p:txBody>
      </p:sp>
    </p:spTree>
    <p:extLst>
      <p:ext uri="{BB962C8B-B14F-4D97-AF65-F5344CB8AC3E}">
        <p14:creationId xmlns:p14="http://schemas.microsoft.com/office/powerpoint/2010/main" val="38397009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AA467DE-B291-4C90-BDEF-9EB675248795}" type="datetimeFigureOut">
              <a:rPr lang="en-US" smtClean="0"/>
              <a:t>4/10/2025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6A4FB69-CA20-4DA8-847C-1F169B1D1BEC}" type="slidenum">
              <a:rPr lang="en-US" smtClean="0"/>
              <a:t>‹#›</a:t>
            </a:fld>
            <a:endParaRPr lang="en-US"/>
          </a:p>
        </p:txBody>
      </p:sp>
    </p:spTree>
    <p:extLst>
      <p:ext uri="{BB962C8B-B14F-4D97-AF65-F5344CB8AC3E}">
        <p14:creationId xmlns:p14="http://schemas.microsoft.com/office/powerpoint/2010/main" val="41427482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AA467DE-B291-4C90-BDEF-9EB675248795}" type="datetimeFigureOut">
              <a:rPr lang="en-US" smtClean="0"/>
              <a:t>4/10/2025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6A4FB69-CA20-4DA8-847C-1F169B1D1BEC}" type="slidenum">
              <a:rPr lang="en-US" smtClean="0"/>
              <a:t>‹#›</a:t>
            </a:fld>
            <a:endParaRPr lang="en-US"/>
          </a:p>
        </p:txBody>
      </p:sp>
    </p:spTree>
    <p:extLst>
      <p:ext uri="{BB962C8B-B14F-4D97-AF65-F5344CB8AC3E}">
        <p14:creationId xmlns:p14="http://schemas.microsoft.com/office/powerpoint/2010/main" val="8132727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A467DE-B291-4C90-BDEF-9EB675248795}" type="datetimeFigureOut">
              <a:rPr lang="en-US" smtClean="0"/>
              <a:t>4/10/2025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6A4FB69-CA20-4DA8-847C-1F169B1D1BEC}" type="slidenum">
              <a:rPr lang="en-US" smtClean="0"/>
              <a:t>‹#›</a:t>
            </a:fld>
            <a:endParaRPr lang="en-US"/>
          </a:p>
        </p:txBody>
      </p:sp>
    </p:spTree>
    <p:extLst>
      <p:ext uri="{BB962C8B-B14F-4D97-AF65-F5344CB8AC3E}">
        <p14:creationId xmlns:p14="http://schemas.microsoft.com/office/powerpoint/2010/main" val="28042863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AA467DE-B291-4C90-BDEF-9EB675248795}" type="datetimeFigureOut">
              <a:rPr lang="en-US" smtClean="0"/>
              <a:t>4/10/2025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A4FB69-CA20-4DA8-847C-1F169B1D1BEC}" type="slidenum">
              <a:rPr lang="en-US" smtClean="0"/>
              <a:t>‹#›</a:t>
            </a:fld>
            <a:endParaRPr lang="en-US"/>
          </a:p>
        </p:txBody>
      </p:sp>
    </p:spTree>
    <p:extLst>
      <p:ext uri="{BB962C8B-B14F-4D97-AF65-F5344CB8AC3E}">
        <p14:creationId xmlns:p14="http://schemas.microsoft.com/office/powerpoint/2010/main" val="101783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AA467DE-B291-4C90-BDEF-9EB675248795}" type="datetimeFigureOut">
              <a:rPr lang="en-US" smtClean="0"/>
              <a:t>4/10/2025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A4FB69-CA20-4DA8-847C-1F169B1D1BEC}" type="slidenum">
              <a:rPr lang="en-US" smtClean="0"/>
              <a:t>‹#›</a:t>
            </a:fld>
            <a:endParaRPr lang="en-US"/>
          </a:p>
        </p:txBody>
      </p:sp>
    </p:spTree>
    <p:extLst>
      <p:ext uri="{BB962C8B-B14F-4D97-AF65-F5344CB8AC3E}">
        <p14:creationId xmlns:p14="http://schemas.microsoft.com/office/powerpoint/2010/main" val="4320458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AA467DE-B291-4C90-BDEF-9EB675248795}" type="datetimeFigureOut">
              <a:rPr lang="en-US" smtClean="0"/>
              <a:t>4/10/2025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A4FB69-CA20-4DA8-847C-1F169B1D1BEC}" type="slidenum">
              <a:rPr lang="en-US" smtClean="0"/>
              <a:t>‹#›</a:t>
            </a:fld>
            <a:endParaRPr lang="en-US"/>
          </a:p>
        </p:txBody>
      </p:sp>
    </p:spTree>
    <p:extLst>
      <p:ext uri="{BB962C8B-B14F-4D97-AF65-F5344CB8AC3E}">
        <p14:creationId xmlns:p14="http://schemas.microsoft.com/office/powerpoint/2010/main" val="11538946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emf"/></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white paper on a stand&#10;&#10;AI-generated content may be incorrect.">
            <a:extLst>
              <a:ext uri="{FF2B5EF4-FFF2-40B4-BE49-F238E27FC236}">
                <a16:creationId xmlns:a16="http://schemas.microsoft.com/office/drawing/2014/main" id="{4BBEE71A-01F1-6BF4-495E-D800233C9AFB}"/>
              </a:ext>
            </a:extLst>
          </p:cNvPr>
          <p:cNvPicPr>
            <a:picLocks noChangeAspect="1"/>
          </p:cNvPicPr>
          <p:nvPr/>
        </p:nvPicPr>
        <p:blipFill>
          <a:blip r:embed="rId2"/>
          <a:srcRect r="27258"/>
          <a:stretch/>
        </p:blipFill>
        <p:spPr>
          <a:xfrm>
            <a:off x="-5524" y="10"/>
            <a:ext cx="3641692" cy="6857990"/>
          </a:xfrm>
          <a:custGeom>
            <a:avLst/>
            <a:gdLst/>
            <a:ahLst/>
            <a:cxnLst/>
            <a:rect l="l" t="t" r="r" b="b"/>
            <a:pathLst>
              <a:path w="4636517" h="6858000">
                <a:moveTo>
                  <a:pt x="0" y="0"/>
                </a:moveTo>
                <a:lnTo>
                  <a:pt x="4636517" y="0"/>
                </a:lnTo>
                <a:lnTo>
                  <a:pt x="4636517" y="6858000"/>
                </a:lnTo>
                <a:lnTo>
                  <a:pt x="0" y="6858000"/>
                </a:lnTo>
                <a:close/>
              </a:path>
            </a:pathLst>
          </a:custGeom>
        </p:spPr>
      </p:pic>
      <p:sp>
        <p:nvSpPr>
          <p:cNvPr id="11"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5148" y="407987"/>
            <a:ext cx="2240924"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B562B6C2-68D3-6D1D-8740-D57AFBF84E4F}"/>
              </a:ext>
            </a:extLst>
          </p:cNvPr>
          <p:cNvSpPr txBox="1"/>
          <p:nvPr/>
        </p:nvSpPr>
        <p:spPr>
          <a:xfrm>
            <a:off x="4370286" y="407987"/>
            <a:ext cx="4291113" cy="1325563"/>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4400" b="1" dirty="0">
                <a:latin typeface="+mj-lt"/>
                <a:ea typeface="+mj-ea"/>
                <a:cs typeface="+mj-cs"/>
              </a:rPr>
              <a:t>Be sure to have your supply kit.</a:t>
            </a:r>
          </a:p>
        </p:txBody>
      </p:sp>
      <p:sp>
        <p:nvSpPr>
          <p:cNvPr id="3" name="TextBox 2">
            <a:extLst>
              <a:ext uri="{FF2B5EF4-FFF2-40B4-BE49-F238E27FC236}">
                <a16:creationId xmlns:a16="http://schemas.microsoft.com/office/drawing/2014/main" id="{8E3352B8-F816-A865-CC43-4F2DA448B4B5}"/>
              </a:ext>
            </a:extLst>
          </p:cNvPr>
          <p:cNvSpPr txBox="1"/>
          <p:nvPr/>
        </p:nvSpPr>
        <p:spPr>
          <a:xfrm>
            <a:off x="4370286" y="1868487"/>
            <a:ext cx="4291113" cy="4351338"/>
          </a:xfrm>
          <a:prstGeom prst="rect">
            <a:avLst/>
          </a:prstGeom>
        </p:spPr>
        <p:txBody>
          <a:bodyPr vert="horz" lIns="91440" tIns="45720" rIns="91440" bIns="45720" rtlCol="0">
            <a:normAutofit/>
          </a:bodyPr>
          <a:lstStyle/>
          <a:p>
            <a:pPr indent="-228600" defTabSz="914400">
              <a:lnSpc>
                <a:spcPct val="90000"/>
              </a:lnSpc>
              <a:spcAft>
                <a:spcPts val="600"/>
              </a:spcAft>
              <a:buFont typeface="Arial" panose="020B0604020202020204" pitchFamily="34" charset="0"/>
              <a:buChar char="•"/>
            </a:pPr>
            <a:endParaRPr lang="en-US" sz="1100" b="1" dirty="0"/>
          </a:p>
          <a:p>
            <a:pPr marL="285750" indent="-228600" defTabSz="914400">
              <a:lnSpc>
                <a:spcPct val="90000"/>
              </a:lnSpc>
              <a:spcAft>
                <a:spcPts val="600"/>
              </a:spcAft>
              <a:buFont typeface="Arial" panose="020B0604020202020204" pitchFamily="34" charset="0"/>
              <a:buChar char="•"/>
            </a:pPr>
            <a:r>
              <a:rPr lang="en-US" sz="1100" b="1" dirty="0"/>
              <a:t>Small American Flag</a:t>
            </a:r>
          </a:p>
          <a:p>
            <a:pPr marL="285750" indent="-228600" defTabSz="914400">
              <a:lnSpc>
                <a:spcPct val="90000"/>
              </a:lnSpc>
              <a:spcAft>
                <a:spcPts val="600"/>
              </a:spcAft>
              <a:buFont typeface="Arial" panose="020B0604020202020204" pitchFamily="34" charset="0"/>
              <a:buChar char="•"/>
            </a:pPr>
            <a:r>
              <a:rPr lang="en-US" sz="1100" b="1" dirty="0"/>
              <a:t>Pre-made signs with your precinct number that you can draw arrows on</a:t>
            </a:r>
          </a:p>
          <a:p>
            <a:pPr marL="285750" indent="-228600" defTabSz="914400">
              <a:lnSpc>
                <a:spcPct val="90000"/>
              </a:lnSpc>
              <a:spcAft>
                <a:spcPts val="600"/>
              </a:spcAft>
              <a:buFont typeface="Arial" panose="020B0604020202020204" pitchFamily="34" charset="0"/>
              <a:buChar char="•"/>
            </a:pPr>
            <a:r>
              <a:rPr lang="en-US" sz="1100" b="1" dirty="0"/>
              <a:t>Pieces of paper or index cards – for ballots</a:t>
            </a:r>
          </a:p>
          <a:p>
            <a:pPr marL="285750" indent="-228600" defTabSz="914400">
              <a:lnSpc>
                <a:spcPct val="90000"/>
              </a:lnSpc>
              <a:spcAft>
                <a:spcPts val="600"/>
              </a:spcAft>
              <a:buFont typeface="Arial" panose="020B0604020202020204" pitchFamily="34" charset="0"/>
              <a:buChar char="•"/>
            </a:pPr>
            <a:r>
              <a:rPr lang="en-US" sz="1100" b="1" dirty="0"/>
              <a:t>Pencils/black or blue ink pens/permanent markers/dry erase markers</a:t>
            </a:r>
          </a:p>
          <a:p>
            <a:pPr marL="285750" indent="-228600" defTabSz="914400">
              <a:lnSpc>
                <a:spcPct val="90000"/>
              </a:lnSpc>
              <a:spcAft>
                <a:spcPts val="600"/>
              </a:spcAft>
              <a:buFont typeface="Arial" panose="020B0604020202020204" pitchFamily="34" charset="0"/>
              <a:buChar char="•"/>
            </a:pPr>
            <a:r>
              <a:rPr lang="en-US" sz="1100" b="1" dirty="0"/>
              <a:t>Nametags for those eligible and credentialed to vote</a:t>
            </a:r>
          </a:p>
          <a:p>
            <a:pPr marL="285750" indent="-228600" defTabSz="914400">
              <a:lnSpc>
                <a:spcPct val="90000"/>
              </a:lnSpc>
              <a:spcAft>
                <a:spcPts val="600"/>
              </a:spcAft>
              <a:buFont typeface="Arial" panose="020B0604020202020204" pitchFamily="34" charset="0"/>
              <a:buChar char="•"/>
            </a:pPr>
            <a:r>
              <a:rPr lang="en-US" sz="1100" b="1" dirty="0"/>
              <a:t>Visitor nametags for non eligible voters</a:t>
            </a:r>
          </a:p>
          <a:p>
            <a:pPr marL="285750" indent="-228600" defTabSz="914400">
              <a:lnSpc>
                <a:spcPct val="90000"/>
              </a:lnSpc>
              <a:spcAft>
                <a:spcPts val="600"/>
              </a:spcAft>
              <a:buFont typeface="Arial" panose="020B0604020202020204" pitchFamily="34" charset="0"/>
              <a:buChar char="•"/>
            </a:pPr>
            <a:r>
              <a:rPr lang="en-US" sz="1100" b="1" dirty="0"/>
              <a:t>6 – 8 sheets jumbo size kraft paper</a:t>
            </a:r>
          </a:p>
          <a:p>
            <a:pPr marL="285750" indent="-228600" defTabSz="914400">
              <a:lnSpc>
                <a:spcPct val="90000"/>
              </a:lnSpc>
              <a:spcAft>
                <a:spcPts val="600"/>
              </a:spcAft>
              <a:buFont typeface="Arial" panose="020B0604020202020204" pitchFamily="34" charset="0"/>
              <a:buChar char="•"/>
            </a:pPr>
            <a:r>
              <a:rPr lang="en-US" sz="1100" b="1" dirty="0"/>
              <a:t>Container to place ballots in </a:t>
            </a:r>
            <a:r>
              <a:rPr lang="en-US" sz="1100" b="1"/>
              <a:t>(Optional)  </a:t>
            </a:r>
            <a:endParaRPr lang="en-US" sz="1100" b="1" dirty="0"/>
          </a:p>
          <a:p>
            <a:pPr marL="285750" indent="-228600" defTabSz="914400">
              <a:lnSpc>
                <a:spcPct val="90000"/>
              </a:lnSpc>
              <a:spcAft>
                <a:spcPts val="600"/>
              </a:spcAft>
              <a:buFont typeface="Arial" panose="020B0604020202020204" pitchFamily="34" charset="0"/>
              <a:buChar char="•"/>
            </a:pPr>
            <a:r>
              <a:rPr lang="en-US" sz="1100" b="1" dirty="0"/>
              <a:t>Sticky notes</a:t>
            </a:r>
          </a:p>
          <a:p>
            <a:pPr marL="285750" indent="-228600" defTabSz="914400">
              <a:lnSpc>
                <a:spcPct val="90000"/>
              </a:lnSpc>
              <a:spcAft>
                <a:spcPts val="600"/>
              </a:spcAft>
              <a:buFont typeface="Arial" panose="020B0604020202020204" pitchFamily="34" charset="0"/>
              <a:buChar char="•"/>
            </a:pPr>
            <a:r>
              <a:rPr lang="en-US" sz="1100" b="1" dirty="0"/>
              <a:t>Paper clips</a:t>
            </a:r>
          </a:p>
          <a:p>
            <a:pPr marL="285750" indent="-228600" defTabSz="914400">
              <a:lnSpc>
                <a:spcPct val="90000"/>
              </a:lnSpc>
              <a:spcAft>
                <a:spcPts val="600"/>
              </a:spcAft>
              <a:buFont typeface="Arial" panose="020B0604020202020204" pitchFamily="34" charset="0"/>
              <a:buChar char="•"/>
            </a:pPr>
            <a:r>
              <a:rPr lang="en-US" sz="1100" b="1" dirty="0"/>
              <a:t>Blank paper</a:t>
            </a:r>
          </a:p>
          <a:p>
            <a:pPr marL="285750" indent="-228600" defTabSz="914400">
              <a:lnSpc>
                <a:spcPct val="90000"/>
              </a:lnSpc>
              <a:spcAft>
                <a:spcPts val="600"/>
              </a:spcAft>
              <a:buFont typeface="Arial" panose="020B0604020202020204" pitchFamily="34" charset="0"/>
              <a:buChar char="•"/>
            </a:pPr>
            <a:r>
              <a:rPr lang="en-US" sz="1100" b="1" dirty="0"/>
              <a:t>Clipboard</a:t>
            </a:r>
          </a:p>
          <a:p>
            <a:pPr marL="285750" indent="-228600" defTabSz="914400">
              <a:lnSpc>
                <a:spcPct val="90000"/>
              </a:lnSpc>
              <a:spcAft>
                <a:spcPts val="600"/>
              </a:spcAft>
              <a:buFont typeface="Arial" panose="020B0604020202020204" pitchFamily="34" charset="0"/>
              <a:buChar char="•"/>
            </a:pPr>
            <a:r>
              <a:rPr lang="en-US" sz="1100" b="1" dirty="0"/>
              <a:t>Stopwatch</a:t>
            </a:r>
          </a:p>
          <a:p>
            <a:pPr marL="285750" indent="-228600" defTabSz="914400">
              <a:lnSpc>
                <a:spcPct val="90000"/>
              </a:lnSpc>
              <a:spcAft>
                <a:spcPts val="600"/>
              </a:spcAft>
              <a:buFont typeface="Arial" panose="020B0604020202020204" pitchFamily="34" charset="0"/>
              <a:buChar char="•"/>
            </a:pPr>
            <a:r>
              <a:rPr lang="en-US" sz="1100" b="1" dirty="0"/>
              <a:t>Large Ziplock bags or envelopes to place used ballots in – ALL USED BALLOTS MUST BE RETURNED</a:t>
            </a:r>
          </a:p>
          <a:p>
            <a:pPr indent="-228600" defTabSz="914400">
              <a:lnSpc>
                <a:spcPct val="90000"/>
              </a:lnSpc>
              <a:spcAft>
                <a:spcPts val="600"/>
              </a:spcAft>
              <a:buFont typeface="Arial" panose="020B0604020202020204" pitchFamily="34" charset="0"/>
              <a:buChar char="•"/>
            </a:pPr>
            <a:endParaRPr lang="en-US" sz="1100" dirty="0"/>
          </a:p>
        </p:txBody>
      </p:sp>
    </p:spTree>
    <p:extLst>
      <p:ext uri="{BB962C8B-B14F-4D97-AF65-F5344CB8AC3E}">
        <p14:creationId xmlns:p14="http://schemas.microsoft.com/office/powerpoint/2010/main" val="34173223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6BEAA38-CEAF-44FB-3C90-3479C7DEC5E0}"/>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37AABD9-5EDB-AABF-4603-B265EDD306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4A10ACF5-943F-929F-0CD1-DEF0F028D0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351564" cy="68580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E0505409-6C0D-097E-5CA7-F42760F72B3D}"/>
              </a:ext>
            </a:extLst>
          </p:cNvPr>
          <p:cNvSpPr txBox="1"/>
          <p:nvPr/>
        </p:nvSpPr>
        <p:spPr>
          <a:xfrm>
            <a:off x="502888" y="1527875"/>
            <a:ext cx="2712684" cy="2795160"/>
          </a:xfrm>
          <a:prstGeom prst="rect">
            <a:avLst/>
          </a:prstGeom>
        </p:spPr>
        <p:txBody>
          <a:bodyPr vert="horz" lIns="91440" tIns="45720" rIns="91440" bIns="45720" rtlCol="0" anchor="b">
            <a:normAutofit/>
          </a:bodyPr>
          <a:lstStyle/>
          <a:p>
            <a:pPr algn="ctr" defTabSz="914400">
              <a:lnSpc>
                <a:spcPct val="90000"/>
              </a:lnSpc>
              <a:spcBef>
                <a:spcPct val="0"/>
              </a:spcBef>
              <a:spcAft>
                <a:spcPts val="600"/>
              </a:spcAft>
            </a:pPr>
            <a:r>
              <a:rPr lang="en-US" sz="3800" b="1" kern="1200" dirty="0">
                <a:solidFill>
                  <a:schemeClr val="tx1"/>
                </a:solidFill>
                <a:latin typeface="+mj-lt"/>
                <a:ea typeface="+mj-ea"/>
                <a:cs typeface="+mj-cs"/>
              </a:rPr>
              <a:t>List of Republican Candidates</a:t>
            </a:r>
          </a:p>
        </p:txBody>
      </p:sp>
      <p:pic>
        <p:nvPicPr>
          <p:cNvPr id="3" name="Picture 2">
            <a:extLst>
              <a:ext uri="{FF2B5EF4-FFF2-40B4-BE49-F238E27FC236}">
                <a16:creationId xmlns:a16="http://schemas.microsoft.com/office/drawing/2014/main" id="{0E749F37-8C70-50D7-69D4-B149C1B12D3D}"/>
              </a:ext>
            </a:extLst>
          </p:cNvPr>
          <p:cNvPicPr>
            <a:picLocks noChangeAspect="1"/>
          </p:cNvPicPr>
          <p:nvPr/>
        </p:nvPicPr>
        <p:blipFill>
          <a:blip r:embed="rId2"/>
          <a:stretch>
            <a:fillRect/>
          </a:stretch>
        </p:blipFill>
        <p:spPr>
          <a:xfrm>
            <a:off x="4351564" y="535781"/>
            <a:ext cx="4471337" cy="5786437"/>
          </a:xfrm>
          <a:prstGeom prst="rect">
            <a:avLst/>
          </a:prstGeom>
          <a:ln w="38100">
            <a:solidFill>
              <a:schemeClr val="tx1"/>
            </a:solidFill>
          </a:ln>
        </p:spPr>
      </p:pic>
    </p:spTree>
    <p:extLst>
      <p:ext uri="{BB962C8B-B14F-4D97-AF65-F5344CB8AC3E}">
        <p14:creationId xmlns:p14="http://schemas.microsoft.com/office/powerpoint/2010/main" val="17638791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01F287C-BC69-0FC3-A2DB-48FA437063B2}"/>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941489D-B96E-6449-C96E-BE60B5DA84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2AFED8F0-04CC-25BC-ACF6-234B2CE395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351564" cy="68580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E787851C-6569-E494-7A63-20E52E341E84}"/>
              </a:ext>
            </a:extLst>
          </p:cNvPr>
          <p:cNvSpPr txBox="1"/>
          <p:nvPr/>
        </p:nvSpPr>
        <p:spPr>
          <a:xfrm>
            <a:off x="502888" y="1727900"/>
            <a:ext cx="2712684" cy="2795160"/>
          </a:xfrm>
          <a:prstGeom prst="rect">
            <a:avLst/>
          </a:prstGeom>
        </p:spPr>
        <p:txBody>
          <a:bodyPr vert="horz" lIns="91440" tIns="45720" rIns="91440" bIns="45720" rtlCol="0" anchor="b">
            <a:normAutofit/>
          </a:bodyPr>
          <a:lstStyle/>
          <a:p>
            <a:pPr algn="ctr" defTabSz="914400">
              <a:lnSpc>
                <a:spcPct val="90000"/>
              </a:lnSpc>
              <a:spcBef>
                <a:spcPct val="0"/>
              </a:spcBef>
              <a:spcAft>
                <a:spcPts val="600"/>
              </a:spcAft>
            </a:pPr>
            <a:r>
              <a:rPr lang="en-US" sz="3800" b="1" kern="1200" dirty="0">
                <a:solidFill>
                  <a:schemeClr val="tx1"/>
                </a:solidFill>
                <a:latin typeface="+mj-lt"/>
                <a:ea typeface="+mj-ea"/>
                <a:cs typeface="+mj-cs"/>
              </a:rPr>
              <a:t>Official Call to Assemblies</a:t>
            </a:r>
          </a:p>
        </p:txBody>
      </p:sp>
      <p:pic>
        <p:nvPicPr>
          <p:cNvPr id="5" name="Picture 4">
            <a:extLst>
              <a:ext uri="{FF2B5EF4-FFF2-40B4-BE49-F238E27FC236}">
                <a16:creationId xmlns:a16="http://schemas.microsoft.com/office/drawing/2014/main" id="{26060F36-CB5E-C292-3A48-801D431D7F61}"/>
              </a:ext>
            </a:extLst>
          </p:cNvPr>
          <p:cNvPicPr>
            <a:picLocks noChangeAspect="1"/>
          </p:cNvPicPr>
          <p:nvPr/>
        </p:nvPicPr>
        <p:blipFill>
          <a:blip r:embed="rId2"/>
          <a:stretch>
            <a:fillRect/>
          </a:stretch>
        </p:blipFill>
        <p:spPr>
          <a:xfrm>
            <a:off x="4085109" y="404670"/>
            <a:ext cx="2275517" cy="2855822"/>
          </a:xfrm>
          <a:prstGeom prst="rect">
            <a:avLst/>
          </a:prstGeom>
          <a:ln w="31750">
            <a:solidFill>
              <a:schemeClr val="tx1"/>
            </a:solidFill>
          </a:ln>
        </p:spPr>
      </p:pic>
      <p:pic>
        <p:nvPicPr>
          <p:cNvPr id="7" name="Picture 6">
            <a:extLst>
              <a:ext uri="{FF2B5EF4-FFF2-40B4-BE49-F238E27FC236}">
                <a16:creationId xmlns:a16="http://schemas.microsoft.com/office/drawing/2014/main" id="{3059D7C7-01F7-CE86-D9D4-EBAC3D7C7927}"/>
              </a:ext>
            </a:extLst>
          </p:cNvPr>
          <p:cNvPicPr>
            <a:picLocks noChangeAspect="1"/>
          </p:cNvPicPr>
          <p:nvPr/>
        </p:nvPicPr>
        <p:blipFill>
          <a:blip r:embed="rId3"/>
          <a:stretch>
            <a:fillRect/>
          </a:stretch>
        </p:blipFill>
        <p:spPr>
          <a:xfrm>
            <a:off x="4153857" y="3631336"/>
            <a:ext cx="2206770" cy="2855820"/>
          </a:xfrm>
          <a:prstGeom prst="rect">
            <a:avLst/>
          </a:prstGeom>
          <a:ln w="34925">
            <a:solidFill>
              <a:schemeClr val="tx1"/>
            </a:solidFill>
          </a:ln>
        </p:spPr>
      </p:pic>
      <p:pic>
        <p:nvPicPr>
          <p:cNvPr id="10" name="Picture 9">
            <a:extLst>
              <a:ext uri="{FF2B5EF4-FFF2-40B4-BE49-F238E27FC236}">
                <a16:creationId xmlns:a16="http://schemas.microsoft.com/office/drawing/2014/main" id="{664B14A6-A42A-E851-60C9-E3678BA7659A}"/>
              </a:ext>
            </a:extLst>
          </p:cNvPr>
          <p:cNvPicPr>
            <a:picLocks noChangeAspect="1"/>
          </p:cNvPicPr>
          <p:nvPr/>
        </p:nvPicPr>
        <p:blipFill>
          <a:blip r:embed="rId4"/>
          <a:stretch>
            <a:fillRect/>
          </a:stretch>
        </p:blipFill>
        <p:spPr>
          <a:xfrm>
            <a:off x="6614555" y="404672"/>
            <a:ext cx="2206770" cy="2855820"/>
          </a:xfrm>
          <a:prstGeom prst="rect">
            <a:avLst/>
          </a:prstGeom>
          <a:ln w="34925">
            <a:solidFill>
              <a:schemeClr val="tx1"/>
            </a:solidFill>
          </a:ln>
        </p:spPr>
      </p:pic>
      <p:pic>
        <p:nvPicPr>
          <p:cNvPr id="3" name="Picture 2">
            <a:extLst>
              <a:ext uri="{FF2B5EF4-FFF2-40B4-BE49-F238E27FC236}">
                <a16:creationId xmlns:a16="http://schemas.microsoft.com/office/drawing/2014/main" id="{6499291F-F63E-0D31-302D-CF33F33D658B}"/>
              </a:ext>
            </a:extLst>
          </p:cNvPr>
          <p:cNvPicPr>
            <a:picLocks noChangeAspect="1"/>
          </p:cNvPicPr>
          <p:nvPr/>
        </p:nvPicPr>
        <p:blipFill>
          <a:blip r:embed="rId5"/>
          <a:stretch>
            <a:fillRect/>
          </a:stretch>
        </p:blipFill>
        <p:spPr>
          <a:xfrm>
            <a:off x="6614554" y="3597508"/>
            <a:ext cx="2206769" cy="2855820"/>
          </a:xfrm>
          <a:prstGeom prst="rect">
            <a:avLst/>
          </a:prstGeom>
          <a:ln w="31750">
            <a:solidFill>
              <a:schemeClr val="tx1"/>
            </a:solidFill>
          </a:ln>
        </p:spPr>
      </p:pic>
    </p:spTree>
    <p:extLst>
      <p:ext uri="{BB962C8B-B14F-4D97-AF65-F5344CB8AC3E}">
        <p14:creationId xmlns:p14="http://schemas.microsoft.com/office/powerpoint/2010/main" val="38272702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62105F3-8E27-EE40-A233-516D4E6D9D91}"/>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7A217E-3F25-5F3E-8926-3D556AC565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23BF1937-49F2-1DB7-F27B-5608221D55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351564" cy="68580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63E0252A-2F37-BEF5-1395-5487DC150FF9}"/>
              </a:ext>
            </a:extLst>
          </p:cNvPr>
          <p:cNvSpPr txBox="1"/>
          <p:nvPr/>
        </p:nvSpPr>
        <p:spPr>
          <a:xfrm>
            <a:off x="631475" y="1242125"/>
            <a:ext cx="2712684" cy="2795160"/>
          </a:xfrm>
          <a:prstGeom prst="rect">
            <a:avLst/>
          </a:prstGeom>
        </p:spPr>
        <p:txBody>
          <a:bodyPr vert="horz" lIns="91440" tIns="45720" rIns="91440" bIns="45720" rtlCol="0" anchor="b">
            <a:normAutofit/>
          </a:bodyPr>
          <a:lstStyle/>
          <a:p>
            <a:pPr algn="ctr" defTabSz="914400">
              <a:lnSpc>
                <a:spcPct val="90000"/>
              </a:lnSpc>
              <a:spcBef>
                <a:spcPct val="0"/>
              </a:spcBef>
              <a:spcAft>
                <a:spcPts val="600"/>
              </a:spcAft>
            </a:pPr>
            <a:r>
              <a:rPr lang="en-US" sz="3800" b="1" kern="1200" dirty="0">
                <a:solidFill>
                  <a:schemeClr val="tx1"/>
                </a:solidFill>
                <a:latin typeface="+mj-lt"/>
                <a:ea typeface="+mj-ea"/>
                <a:cs typeface="+mj-cs"/>
              </a:rPr>
              <a:t>Certificates of Election</a:t>
            </a:r>
          </a:p>
        </p:txBody>
      </p:sp>
      <p:pic>
        <p:nvPicPr>
          <p:cNvPr id="3" name="Picture 2">
            <a:extLst>
              <a:ext uri="{FF2B5EF4-FFF2-40B4-BE49-F238E27FC236}">
                <a16:creationId xmlns:a16="http://schemas.microsoft.com/office/drawing/2014/main" id="{C6084EAD-2B10-8DEB-BC3A-EF1543A55D73}"/>
              </a:ext>
            </a:extLst>
          </p:cNvPr>
          <p:cNvPicPr>
            <a:picLocks noChangeAspect="1"/>
          </p:cNvPicPr>
          <p:nvPr/>
        </p:nvPicPr>
        <p:blipFill>
          <a:blip r:embed="rId2"/>
          <a:stretch>
            <a:fillRect/>
          </a:stretch>
        </p:blipFill>
        <p:spPr>
          <a:xfrm>
            <a:off x="3916486" y="162399"/>
            <a:ext cx="5048920" cy="3025091"/>
          </a:xfrm>
          <a:prstGeom prst="rect">
            <a:avLst/>
          </a:prstGeom>
        </p:spPr>
      </p:pic>
      <p:pic>
        <p:nvPicPr>
          <p:cNvPr id="6" name="Picture 5">
            <a:extLst>
              <a:ext uri="{FF2B5EF4-FFF2-40B4-BE49-F238E27FC236}">
                <a16:creationId xmlns:a16="http://schemas.microsoft.com/office/drawing/2014/main" id="{0E0BA455-5271-3DD4-BE36-809A53A804B1}"/>
              </a:ext>
            </a:extLst>
          </p:cNvPr>
          <p:cNvPicPr>
            <a:picLocks noChangeAspect="1"/>
          </p:cNvPicPr>
          <p:nvPr/>
        </p:nvPicPr>
        <p:blipFill>
          <a:blip r:embed="rId3"/>
          <a:stretch>
            <a:fillRect/>
          </a:stretch>
        </p:blipFill>
        <p:spPr>
          <a:xfrm>
            <a:off x="3916485" y="3494534"/>
            <a:ext cx="5138217" cy="3056421"/>
          </a:xfrm>
          <a:prstGeom prst="rect">
            <a:avLst/>
          </a:prstGeom>
        </p:spPr>
      </p:pic>
    </p:spTree>
    <p:extLst>
      <p:ext uri="{BB962C8B-B14F-4D97-AF65-F5344CB8AC3E}">
        <p14:creationId xmlns:p14="http://schemas.microsoft.com/office/powerpoint/2010/main" val="10776087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19BA0ED-92BF-B8B0-CD7D-AD19CDF0CBE9}"/>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8FEFA3C-8FAD-DF15-3E0B-0B4F4F2D18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E6055D2C-10CC-A316-97C5-15D5179AB2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351564" cy="68580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7C9A8E7B-BC27-DB8F-A76E-ABFF9C7A40F9}"/>
              </a:ext>
            </a:extLst>
          </p:cNvPr>
          <p:cNvSpPr txBox="1"/>
          <p:nvPr/>
        </p:nvSpPr>
        <p:spPr>
          <a:xfrm>
            <a:off x="502888" y="1727900"/>
            <a:ext cx="2712684" cy="2795160"/>
          </a:xfrm>
          <a:prstGeom prst="rect">
            <a:avLst/>
          </a:prstGeom>
        </p:spPr>
        <p:txBody>
          <a:bodyPr vert="horz" lIns="91440" tIns="45720" rIns="91440" bIns="45720" rtlCol="0" anchor="b">
            <a:normAutofit/>
          </a:bodyPr>
          <a:lstStyle/>
          <a:p>
            <a:pPr algn="ctr" defTabSz="914400">
              <a:lnSpc>
                <a:spcPct val="90000"/>
              </a:lnSpc>
              <a:spcBef>
                <a:spcPct val="0"/>
              </a:spcBef>
              <a:spcAft>
                <a:spcPts val="600"/>
              </a:spcAft>
            </a:pPr>
            <a:r>
              <a:rPr lang="en-US" sz="3800" b="1" dirty="0">
                <a:latin typeface="+mj-lt"/>
                <a:ea typeface="+mj-ea"/>
                <a:cs typeface="+mj-cs"/>
              </a:rPr>
              <a:t>Delegate and Alternate Information Sheet</a:t>
            </a:r>
            <a:endParaRPr lang="en-US" sz="3800" b="1" kern="1200" dirty="0">
              <a:solidFill>
                <a:schemeClr val="tx1"/>
              </a:solidFill>
              <a:latin typeface="+mj-lt"/>
              <a:ea typeface="+mj-ea"/>
              <a:cs typeface="+mj-cs"/>
            </a:endParaRPr>
          </a:p>
        </p:txBody>
      </p:sp>
      <p:pic>
        <p:nvPicPr>
          <p:cNvPr id="8" name="Picture 7">
            <a:extLst>
              <a:ext uri="{FF2B5EF4-FFF2-40B4-BE49-F238E27FC236}">
                <a16:creationId xmlns:a16="http://schemas.microsoft.com/office/drawing/2014/main" id="{91A8F0A7-F9A8-4E36-CC20-88ECF320CED7}"/>
              </a:ext>
            </a:extLst>
          </p:cNvPr>
          <p:cNvPicPr>
            <a:picLocks noChangeAspect="1"/>
          </p:cNvPicPr>
          <p:nvPr/>
        </p:nvPicPr>
        <p:blipFill>
          <a:blip r:embed="rId2"/>
          <a:stretch>
            <a:fillRect/>
          </a:stretch>
        </p:blipFill>
        <p:spPr>
          <a:xfrm>
            <a:off x="4291445" y="467250"/>
            <a:ext cx="4631099" cy="5923499"/>
          </a:xfrm>
          <a:prstGeom prst="rect">
            <a:avLst/>
          </a:prstGeom>
        </p:spPr>
      </p:pic>
    </p:spTree>
    <p:extLst>
      <p:ext uri="{BB962C8B-B14F-4D97-AF65-F5344CB8AC3E}">
        <p14:creationId xmlns:p14="http://schemas.microsoft.com/office/powerpoint/2010/main" val="4116836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F3F5FCD-64BA-716F-383D-9345283E3ECE}"/>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3FCD6FE-8E73-B2B0-969E-FBE110EE30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C5772593-8B87-D8BA-15B1-C8AA59C74F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351564" cy="68580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9840285F-146D-9040-B420-9E148300EFED}"/>
              </a:ext>
            </a:extLst>
          </p:cNvPr>
          <p:cNvSpPr txBox="1"/>
          <p:nvPr/>
        </p:nvSpPr>
        <p:spPr>
          <a:xfrm>
            <a:off x="602900" y="1220693"/>
            <a:ext cx="2712684" cy="2795160"/>
          </a:xfrm>
          <a:prstGeom prst="rect">
            <a:avLst/>
          </a:prstGeom>
        </p:spPr>
        <p:txBody>
          <a:bodyPr vert="horz" lIns="91440" tIns="45720" rIns="91440" bIns="45720" rtlCol="0" anchor="b">
            <a:normAutofit/>
          </a:bodyPr>
          <a:lstStyle/>
          <a:p>
            <a:pPr algn="ctr" defTabSz="914400">
              <a:lnSpc>
                <a:spcPct val="90000"/>
              </a:lnSpc>
              <a:spcBef>
                <a:spcPct val="0"/>
              </a:spcBef>
              <a:spcAft>
                <a:spcPts val="600"/>
              </a:spcAft>
            </a:pPr>
            <a:r>
              <a:rPr lang="en-US" sz="3800" b="1" kern="1200" dirty="0">
                <a:solidFill>
                  <a:schemeClr val="tx1"/>
                </a:solidFill>
                <a:latin typeface="+mj-lt"/>
                <a:ea typeface="+mj-ea"/>
                <a:cs typeface="+mj-cs"/>
              </a:rPr>
              <a:t>Money envelope</a:t>
            </a:r>
          </a:p>
        </p:txBody>
      </p:sp>
      <p:sp>
        <p:nvSpPr>
          <p:cNvPr id="2" name="TextBox 1">
            <a:extLst>
              <a:ext uri="{FF2B5EF4-FFF2-40B4-BE49-F238E27FC236}">
                <a16:creationId xmlns:a16="http://schemas.microsoft.com/office/drawing/2014/main" id="{4FDEDBBF-1680-BA74-6C9B-9E4DFCD3D043}"/>
              </a:ext>
            </a:extLst>
          </p:cNvPr>
          <p:cNvSpPr txBox="1"/>
          <p:nvPr/>
        </p:nvSpPr>
        <p:spPr>
          <a:xfrm>
            <a:off x="4180195" y="3429000"/>
            <a:ext cx="4859857" cy="3970318"/>
          </a:xfrm>
          <a:prstGeom prst="rect">
            <a:avLst/>
          </a:prstGeom>
          <a:noFill/>
        </p:spPr>
        <p:txBody>
          <a:bodyPr wrap="none" rtlCol="0">
            <a:spAutoFit/>
          </a:bodyPr>
          <a:lstStyle/>
          <a:p>
            <a:r>
              <a:rPr lang="en-US" dirty="0"/>
              <a:t>Used to collect delegate and alternate fees and</a:t>
            </a:r>
          </a:p>
          <a:p>
            <a:r>
              <a:rPr lang="en-US" dirty="0"/>
              <a:t>donations for the party.</a:t>
            </a:r>
          </a:p>
          <a:p>
            <a:endParaRPr lang="en-US" dirty="0"/>
          </a:p>
          <a:p>
            <a:r>
              <a:rPr lang="en-US" dirty="0"/>
              <a:t>If paying by check, make check out to:</a:t>
            </a:r>
          </a:p>
          <a:p>
            <a:endParaRPr lang="en-US" dirty="0"/>
          </a:p>
          <a:p>
            <a:pPr algn="ctr"/>
            <a:r>
              <a:rPr lang="en-US" b="1" dirty="0">
                <a:solidFill>
                  <a:srgbClr val="C00000"/>
                </a:solidFill>
              </a:rPr>
              <a:t>El Paso County Republican Party</a:t>
            </a:r>
          </a:p>
          <a:p>
            <a:pPr algn="ctr"/>
            <a:endParaRPr lang="en-US" b="1" dirty="0">
              <a:solidFill>
                <a:srgbClr val="C00000"/>
              </a:solidFill>
            </a:endParaRPr>
          </a:p>
          <a:p>
            <a:r>
              <a:rPr lang="en-US" dirty="0"/>
              <a:t>If paying in cash per finance law, we cannot</a:t>
            </a:r>
          </a:p>
          <a:p>
            <a:r>
              <a:rPr lang="en-US" dirty="0"/>
              <a:t>accept amount exceeding $100.  Have the</a:t>
            </a:r>
          </a:p>
          <a:p>
            <a:r>
              <a:rPr lang="en-US" dirty="0"/>
              <a:t>individual fill out two envelopes and split</a:t>
            </a:r>
          </a:p>
          <a:p>
            <a:r>
              <a:rPr lang="en-US" dirty="0"/>
              <a:t>the amount.  </a:t>
            </a:r>
          </a:p>
          <a:p>
            <a:endParaRPr lang="en-US" b="1" dirty="0"/>
          </a:p>
          <a:p>
            <a:pPr algn="ctr"/>
            <a:endParaRPr lang="en-US" b="1" dirty="0">
              <a:solidFill>
                <a:srgbClr val="C00000"/>
              </a:solidFill>
            </a:endParaRPr>
          </a:p>
          <a:p>
            <a:endParaRPr lang="en-US" b="1" dirty="0">
              <a:solidFill>
                <a:srgbClr val="C00000"/>
              </a:solidFill>
            </a:endParaRPr>
          </a:p>
        </p:txBody>
      </p:sp>
      <p:pic>
        <p:nvPicPr>
          <p:cNvPr id="5" name="Picture 4">
            <a:extLst>
              <a:ext uri="{FF2B5EF4-FFF2-40B4-BE49-F238E27FC236}">
                <a16:creationId xmlns:a16="http://schemas.microsoft.com/office/drawing/2014/main" id="{898F609B-D0C7-E0A5-CAC5-F1605E255493}"/>
              </a:ext>
            </a:extLst>
          </p:cNvPr>
          <p:cNvPicPr>
            <a:picLocks noChangeAspect="1"/>
          </p:cNvPicPr>
          <p:nvPr/>
        </p:nvPicPr>
        <p:blipFill>
          <a:blip r:embed="rId2"/>
          <a:stretch>
            <a:fillRect/>
          </a:stretch>
        </p:blipFill>
        <p:spPr>
          <a:xfrm>
            <a:off x="4034168" y="228743"/>
            <a:ext cx="4969357" cy="2943082"/>
          </a:xfrm>
          <a:prstGeom prst="rect">
            <a:avLst/>
          </a:prstGeom>
        </p:spPr>
      </p:pic>
    </p:spTree>
    <p:extLst>
      <p:ext uri="{BB962C8B-B14F-4D97-AF65-F5344CB8AC3E}">
        <p14:creationId xmlns:p14="http://schemas.microsoft.com/office/powerpoint/2010/main" val="4160208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A964649-4B52-4C8F-D919-4601BBF2C519}"/>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2BE6D88-607B-46FB-68F1-43E070721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EED3E577-F59D-24C6-8EE7-B01AA250C3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351564" cy="68580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EA258368-73BC-BE26-B027-93C927EFBFBC}"/>
              </a:ext>
            </a:extLst>
          </p:cNvPr>
          <p:cNvSpPr txBox="1"/>
          <p:nvPr/>
        </p:nvSpPr>
        <p:spPr>
          <a:xfrm>
            <a:off x="595756" y="1077818"/>
            <a:ext cx="2712684" cy="2795160"/>
          </a:xfrm>
          <a:prstGeom prst="rect">
            <a:avLst/>
          </a:prstGeom>
        </p:spPr>
        <p:txBody>
          <a:bodyPr vert="horz" lIns="91440" tIns="45720" rIns="91440" bIns="45720" rtlCol="0" anchor="b">
            <a:normAutofit/>
          </a:bodyPr>
          <a:lstStyle/>
          <a:p>
            <a:pPr algn="ctr" defTabSz="914400">
              <a:lnSpc>
                <a:spcPct val="90000"/>
              </a:lnSpc>
              <a:spcBef>
                <a:spcPct val="0"/>
              </a:spcBef>
              <a:spcAft>
                <a:spcPts val="600"/>
              </a:spcAft>
            </a:pPr>
            <a:r>
              <a:rPr lang="en-US" sz="3800" b="1" kern="1200" dirty="0">
                <a:solidFill>
                  <a:schemeClr val="tx1"/>
                </a:solidFill>
                <a:latin typeface="+mj-lt"/>
                <a:ea typeface="+mj-ea"/>
                <a:cs typeface="+mj-cs"/>
              </a:rPr>
              <a:t>Resolutions</a:t>
            </a:r>
          </a:p>
        </p:txBody>
      </p:sp>
      <p:pic>
        <p:nvPicPr>
          <p:cNvPr id="5" name="Picture 4">
            <a:extLst>
              <a:ext uri="{FF2B5EF4-FFF2-40B4-BE49-F238E27FC236}">
                <a16:creationId xmlns:a16="http://schemas.microsoft.com/office/drawing/2014/main" id="{5932CAE3-7F78-34FF-0EDD-19198850F357}"/>
              </a:ext>
            </a:extLst>
          </p:cNvPr>
          <p:cNvPicPr>
            <a:picLocks noChangeAspect="1"/>
          </p:cNvPicPr>
          <p:nvPr/>
        </p:nvPicPr>
        <p:blipFill>
          <a:blip r:embed="rId2"/>
          <a:stretch>
            <a:fillRect/>
          </a:stretch>
        </p:blipFill>
        <p:spPr>
          <a:xfrm>
            <a:off x="4351564" y="492919"/>
            <a:ext cx="4564388" cy="5872162"/>
          </a:xfrm>
          <a:prstGeom prst="rect">
            <a:avLst/>
          </a:prstGeom>
        </p:spPr>
      </p:pic>
    </p:spTree>
    <p:extLst>
      <p:ext uri="{BB962C8B-B14F-4D97-AF65-F5344CB8AC3E}">
        <p14:creationId xmlns:p14="http://schemas.microsoft.com/office/powerpoint/2010/main" val="6942531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AA6AE98-DA84-F906-B174-D7CDE7B2BD4A}"/>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F7B87E7-C6A6-A6E8-E643-E6459725A2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505588EC-4779-F06D-067F-52D353235B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351564" cy="68580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2817AF83-6F42-623E-369B-1227A708EF72}"/>
              </a:ext>
            </a:extLst>
          </p:cNvPr>
          <p:cNvSpPr txBox="1"/>
          <p:nvPr/>
        </p:nvSpPr>
        <p:spPr>
          <a:xfrm>
            <a:off x="574325" y="1284987"/>
            <a:ext cx="2712684" cy="2795160"/>
          </a:xfrm>
          <a:prstGeom prst="rect">
            <a:avLst/>
          </a:prstGeom>
        </p:spPr>
        <p:txBody>
          <a:bodyPr vert="horz" lIns="91440" tIns="45720" rIns="91440" bIns="45720" rtlCol="0" anchor="b">
            <a:normAutofit/>
          </a:bodyPr>
          <a:lstStyle/>
          <a:p>
            <a:pPr algn="ctr" defTabSz="914400">
              <a:lnSpc>
                <a:spcPct val="90000"/>
              </a:lnSpc>
              <a:spcBef>
                <a:spcPct val="0"/>
              </a:spcBef>
              <a:spcAft>
                <a:spcPts val="600"/>
              </a:spcAft>
            </a:pPr>
            <a:r>
              <a:rPr lang="en-US" sz="3800" b="1" kern="1200" dirty="0">
                <a:solidFill>
                  <a:schemeClr val="tx1"/>
                </a:solidFill>
                <a:latin typeface="+mj-lt"/>
                <a:ea typeface="+mj-ea"/>
                <a:cs typeface="+mj-cs"/>
              </a:rPr>
              <a:t>Judges Form</a:t>
            </a:r>
          </a:p>
        </p:txBody>
      </p:sp>
      <p:pic>
        <p:nvPicPr>
          <p:cNvPr id="3" name="Picture 2">
            <a:extLst>
              <a:ext uri="{FF2B5EF4-FFF2-40B4-BE49-F238E27FC236}">
                <a16:creationId xmlns:a16="http://schemas.microsoft.com/office/drawing/2014/main" id="{75E6A4B6-7C9E-93D7-0936-1741A80423CC}"/>
              </a:ext>
            </a:extLst>
          </p:cNvPr>
          <p:cNvPicPr>
            <a:picLocks noChangeAspect="1"/>
          </p:cNvPicPr>
          <p:nvPr/>
        </p:nvPicPr>
        <p:blipFill>
          <a:blip r:embed="rId2"/>
          <a:stretch>
            <a:fillRect/>
          </a:stretch>
        </p:blipFill>
        <p:spPr>
          <a:xfrm>
            <a:off x="4202633" y="1027812"/>
            <a:ext cx="4841354" cy="4279994"/>
          </a:xfrm>
          <a:prstGeom prst="rect">
            <a:avLst/>
          </a:prstGeom>
        </p:spPr>
      </p:pic>
    </p:spTree>
    <p:extLst>
      <p:ext uri="{BB962C8B-B14F-4D97-AF65-F5344CB8AC3E}">
        <p14:creationId xmlns:p14="http://schemas.microsoft.com/office/powerpoint/2010/main" val="6768957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04EB85-6858-B0A3-DFCD-A9069006AF5E}"/>
              </a:ext>
            </a:extLst>
          </p:cNvPr>
          <p:cNvPicPr>
            <a:picLocks noChangeAspect="1"/>
          </p:cNvPicPr>
          <p:nvPr/>
        </p:nvPicPr>
        <p:blipFill>
          <a:blip r:embed="rId2"/>
          <a:stretch>
            <a:fillRect/>
          </a:stretch>
        </p:blipFill>
        <p:spPr>
          <a:xfrm>
            <a:off x="871538" y="1154881"/>
            <a:ext cx="1671534" cy="1309714"/>
          </a:xfrm>
          <a:prstGeom prst="rect">
            <a:avLst/>
          </a:prstGeom>
        </p:spPr>
      </p:pic>
      <p:sp>
        <p:nvSpPr>
          <p:cNvPr id="4" name="TextBox 3">
            <a:extLst>
              <a:ext uri="{FF2B5EF4-FFF2-40B4-BE49-F238E27FC236}">
                <a16:creationId xmlns:a16="http://schemas.microsoft.com/office/drawing/2014/main" id="{8AD3E35F-F590-5A63-7A72-BD8ADD5D5AE7}"/>
              </a:ext>
            </a:extLst>
          </p:cNvPr>
          <p:cNvSpPr txBox="1"/>
          <p:nvPr/>
        </p:nvSpPr>
        <p:spPr>
          <a:xfrm>
            <a:off x="1441752" y="403173"/>
            <a:ext cx="6260496" cy="461665"/>
          </a:xfrm>
          <a:prstGeom prst="rect">
            <a:avLst/>
          </a:prstGeom>
          <a:noFill/>
          <a:ln w="47625">
            <a:solidFill>
              <a:srgbClr val="002060"/>
            </a:solidFill>
          </a:ln>
        </p:spPr>
        <p:txBody>
          <a:bodyPr wrap="none" rtlCol="0">
            <a:spAutoFit/>
          </a:bodyPr>
          <a:lstStyle/>
          <a:p>
            <a:r>
              <a:rPr lang="en-US" sz="2400" b="1" dirty="0">
                <a:solidFill>
                  <a:srgbClr val="002060"/>
                </a:solidFill>
              </a:rPr>
              <a:t>Set up Precinct Caucus Meeting Room/Area</a:t>
            </a:r>
          </a:p>
        </p:txBody>
      </p:sp>
      <p:sp>
        <p:nvSpPr>
          <p:cNvPr id="5" name="TextBox 4">
            <a:extLst>
              <a:ext uri="{FF2B5EF4-FFF2-40B4-BE49-F238E27FC236}">
                <a16:creationId xmlns:a16="http://schemas.microsoft.com/office/drawing/2014/main" id="{D795DAA8-70C3-E62A-E049-523AF59E8E26}"/>
              </a:ext>
            </a:extLst>
          </p:cNvPr>
          <p:cNvSpPr txBox="1"/>
          <p:nvPr/>
        </p:nvSpPr>
        <p:spPr>
          <a:xfrm>
            <a:off x="3366176" y="1276863"/>
            <a:ext cx="4641969" cy="4801314"/>
          </a:xfrm>
          <a:prstGeom prst="rect">
            <a:avLst/>
          </a:prstGeom>
          <a:noFill/>
        </p:spPr>
        <p:txBody>
          <a:bodyPr wrap="square" rtlCol="0">
            <a:spAutoFit/>
          </a:bodyPr>
          <a:lstStyle/>
          <a:p>
            <a:pPr marL="285750" indent="-285750">
              <a:buFont typeface="Wingdings" panose="05000000000000000000" pitchFamily="2" charset="2"/>
              <a:buChar char="v"/>
            </a:pPr>
            <a:r>
              <a:rPr lang="en-US" dirty="0">
                <a:solidFill>
                  <a:srgbClr val="002060"/>
                </a:solidFill>
              </a:rPr>
              <a:t>Post Precinct Number on visible surface (door, wall, etc.).</a:t>
            </a:r>
          </a:p>
          <a:p>
            <a:pPr marL="285750" indent="-285750">
              <a:buFont typeface="Wingdings" panose="05000000000000000000" pitchFamily="2" charset="2"/>
              <a:buChar char="v"/>
            </a:pPr>
            <a:endParaRPr lang="en-US" dirty="0">
              <a:solidFill>
                <a:srgbClr val="002060"/>
              </a:solidFill>
            </a:endParaRPr>
          </a:p>
          <a:p>
            <a:pPr marL="285750" indent="-285750">
              <a:buFont typeface="Wingdings" panose="05000000000000000000" pitchFamily="2" charset="2"/>
              <a:buChar char="v"/>
            </a:pPr>
            <a:endParaRPr lang="en-US" dirty="0">
              <a:solidFill>
                <a:srgbClr val="002060"/>
              </a:solidFill>
            </a:endParaRPr>
          </a:p>
          <a:p>
            <a:pPr marL="285750" indent="-285750">
              <a:buFont typeface="Wingdings" panose="05000000000000000000" pitchFamily="2" charset="2"/>
              <a:buChar char="v"/>
            </a:pPr>
            <a:endParaRPr lang="en-US" dirty="0">
              <a:solidFill>
                <a:srgbClr val="002060"/>
              </a:solidFill>
            </a:endParaRPr>
          </a:p>
          <a:p>
            <a:pPr marL="285750" indent="-285750">
              <a:buFont typeface="Wingdings" panose="05000000000000000000" pitchFamily="2" charset="2"/>
              <a:buChar char="v"/>
            </a:pPr>
            <a:endParaRPr lang="en-US" dirty="0">
              <a:solidFill>
                <a:srgbClr val="002060"/>
              </a:solidFill>
            </a:endParaRPr>
          </a:p>
          <a:p>
            <a:pPr marL="285750" indent="-285750">
              <a:buFont typeface="Wingdings" panose="05000000000000000000" pitchFamily="2" charset="2"/>
              <a:buChar char="v"/>
            </a:pPr>
            <a:endParaRPr lang="en-US" dirty="0">
              <a:solidFill>
                <a:srgbClr val="002060"/>
              </a:solidFill>
            </a:endParaRPr>
          </a:p>
          <a:p>
            <a:pPr marL="285750" indent="-285750">
              <a:buFont typeface="Wingdings" panose="05000000000000000000" pitchFamily="2" charset="2"/>
              <a:buChar char="v"/>
            </a:pPr>
            <a:r>
              <a:rPr lang="en-US" dirty="0">
                <a:solidFill>
                  <a:srgbClr val="002060"/>
                </a:solidFill>
              </a:rPr>
              <a:t>Post Precinct Caucus Meeting Agenda.</a:t>
            </a:r>
          </a:p>
          <a:p>
            <a:pPr marL="285750" indent="-285750">
              <a:buFont typeface="Wingdings" panose="05000000000000000000" pitchFamily="2" charset="2"/>
              <a:buChar char="v"/>
            </a:pPr>
            <a:endParaRPr lang="en-US" dirty="0">
              <a:solidFill>
                <a:srgbClr val="002060"/>
              </a:solidFill>
            </a:endParaRPr>
          </a:p>
          <a:p>
            <a:pPr marL="285750" indent="-285750">
              <a:buFont typeface="Wingdings" panose="05000000000000000000" pitchFamily="2" charset="2"/>
              <a:buChar char="v"/>
            </a:pPr>
            <a:endParaRPr lang="en-US" dirty="0">
              <a:solidFill>
                <a:srgbClr val="002060"/>
              </a:solidFill>
            </a:endParaRPr>
          </a:p>
          <a:p>
            <a:pPr marL="285750" indent="-285750">
              <a:buFont typeface="Wingdings" panose="05000000000000000000" pitchFamily="2" charset="2"/>
              <a:buChar char="v"/>
            </a:pPr>
            <a:endParaRPr lang="en-US" dirty="0">
              <a:solidFill>
                <a:srgbClr val="002060"/>
              </a:solidFill>
            </a:endParaRPr>
          </a:p>
          <a:p>
            <a:pPr marL="285750" indent="-285750">
              <a:buFont typeface="Wingdings" panose="05000000000000000000" pitchFamily="2" charset="2"/>
              <a:buChar char="v"/>
            </a:pPr>
            <a:endParaRPr lang="en-US" dirty="0">
              <a:solidFill>
                <a:srgbClr val="002060"/>
              </a:solidFill>
            </a:endParaRPr>
          </a:p>
          <a:p>
            <a:pPr marL="285750" indent="-285750">
              <a:buFont typeface="Wingdings" panose="05000000000000000000" pitchFamily="2" charset="2"/>
              <a:buChar char="v"/>
            </a:pPr>
            <a:endParaRPr lang="en-US" dirty="0">
              <a:solidFill>
                <a:srgbClr val="002060"/>
              </a:solidFill>
            </a:endParaRPr>
          </a:p>
          <a:p>
            <a:pPr marL="285750" indent="-285750">
              <a:buFont typeface="Wingdings" panose="05000000000000000000" pitchFamily="2" charset="2"/>
              <a:buChar char="v"/>
            </a:pPr>
            <a:r>
              <a:rPr lang="en-US" sz="1800" dirty="0">
                <a:latin typeface="Times New Roman" panose="02020603050405020304" pitchFamily="18" charset="0"/>
                <a:cs typeface="Times New Roman" panose="02020603050405020304" pitchFamily="18" charset="0"/>
              </a:rPr>
              <a:t>Post signs with your precinct number on it that you can draw an arrow on throughout the building to direct people to the room you are in.  </a:t>
            </a:r>
            <a:endParaRPr lang="en-US" dirty="0">
              <a:solidFill>
                <a:srgbClr val="002060"/>
              </a:solidFill>
            </a:endParaRPr>
          </a:p>
        </p:txBody>
      </p:sp>
      <p:pic>
        <p:nvPicPr>
          <p:cNvPr id="7" name="Picture 6">
            <a:extLst>
              <a:ext uri="{FF2B5EF4-FFF2-40B4-BE49-F238E27FC236}">
                <a16:creationId xmlns:a16="http://schemas.microsoft.com/office/drawing/2014/main" id="{43B40FC2-76BD-79EC-5321-A852B55B7CCD}"/>
              </a:ext>
            </a:extLst>
          </p:cNvPr>
          <p:cNvPicPr>
            <a:picLocks noChangeAspect="1"/>
          </p:cNvPicPr>
          <p:nvPr/>
        </p:nvPicPr>
        <p:blipFill>
          <a:blip r:embed="rId3"/>
          <a:stretch>
            <a:fillRect/>
          </a:stretch>
        </p:blipFill>
        <p:spPr>
          <a:xfrm>
            <a:off x="994776" y="2583017"/>
            <a:ext cx="1425058" cy="2189007"/>
          </a:xfrm>
          <a:prstGeom prst="rect">
            <a:avLst/>
          </a:prstGeom>
        </p:spPr>
      </p:pic>
      <p:sp>
        <p:nvSpPr>
          <p:cNvPr id="8" name="TextBox 7">
            <a:extLst>
              <a:ext uri="{FF2B5EF4-FFF2-40B4-BE49-F238E27FC236}">
                <a16:creationId xmlns:a16="http://schemas.microsoft.com/office/drawing/2014/main" id="{01109F8B-3341-9188-2C1C-ACA915533364}"/>
              </a:ext>
            </a:extLst>
          </p:cNvPr>
          <p:cNvSpPr txBox="1"/>
          <p:nvPr/>
        </p:nvSpPr>
        <p:spPr>
          <a:xfrm>
            <a:off x="1763563" y="6285855"/>
            <a:ext cx="6523187" cy="369332"/>
          </a:xfrm>
          <a:prstGeom prst="rect">
            <a:avLst/>
          </a:prstGeom>
          <a:noFill/>
        </p:spPr>
        <p:txBody>
          <a:bodyPr wrap="square" rtlCol="0">
            <a:spAutoFit/>
          </a:bodyPr>
          <a:lstStyle/>
          <a:p>
            <a:r>
              <a:rPr lang="en-US" sz="1800" b="1" dirty="0">
                <a:solidFill>
                  <a:srgbClr val="0070C0"/>
                </a:solidFill>
                <a:latin typeface="Times New Roman" panose="02020603050405020304" pitchFamily="18" charset="0"/>
                <a:cs typeface="Times New Roman" panose="02020603050405020304" pitchFamily="18" charset="0"/>
              </a:rPr>
              <a:t>(USE ONLY BLUE PAINTERS TAPE TO POST SIGNS)</a:t>
            </a:r>
            <a:endParaRPr lang="en-US" b="1" dirty="0">
              <a:solidFill>
                <a:srgbClr val="0070C0"/>
              </a:solidFill>
            </a:endParaRPr>
          </a:p>
        </p:txBody>
      </p:sp>
      <p:sp>
        <p:nvSpPr>
          <p:cNvPr id="9" name="Rectangle 8">
            <a:extLst>
              <a:ext uri="{FF2B5EF4-FFF2-40B4-BE49-F238E27FC236}">
                <a16:creationId xmlns:a16="http://schemas.microsoft.com/office/drawing/2014/main" id="{EB102D43-3D35-B265-A7D0-E311460CC61A}"/>
              </a:ext>
            </a:extLst>
          </p:cNvPr>
          <p:cNvSpPr/>
          <p:nvPr/>
        </p:nvSpPr>
        <p:spPr>
          <a:xfrm>
            <a:off x="1168589" y="5089451"/>
            <a:ext cx="1077432" cy="1196404"/>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4B12D68-6CC3-C800-2FAC-4671730078D4}"/>
              </a:ext>
            </a:extLst>
          </p:cNvPr>
          <p:cNvSpPr txBox="1"/>
          <p:nvPr/>
        </p:nvSpPr>
        <p:spPr>
          <a:xfrm>
            <a:off x="1168589" y="5085526"/>
            <a:ext cx="1074031" cy="1046440"/>
          </a:xfrm>
          <a:prstGeom prst="rect">
            <a:avLst/>
          </a:prstGeom>
          <a:noFill/>
        </p:spPr>
        <p:txBody>
          <a:bodyPr wrap="square" rtlCol="0">
            <a:spAutoFit/>
          </a:bodyPr>
          <a:lstStyle/>
          <a:p>
            <a:pPr algn="ctr"/>
            <a:r>
              <a:rPr lang="en-US" sz="1200" dirty="0"/>
              <a:t>To</a:t>
            </a:r>
          </a:p>
          <a:p>
            <a:pPr algn="ctr"/>
            <a:r>
              <a:rPr lang="en-US" sz="1200" dirty="0"/>
              <a:t>Precinct 745</a:t>
            </a:r>
          </a:p>
          <a:p>
            <a:pPr algn="ctr"/>
            <a:r>
              <a:rPr lang="en-US" sz="1200" dirty="0"/>
              <a:t>Meeting Room/Area</a:t>
            </a:r>
          </a:p>
          <a:p>
            <a:pPr algn="ctr"/>
            <a:endParaRPr lang="en-US" sz="1400" dirty="0"/>
          </a:p>
        </p:txBody>
      </p:sp>
      <p:sp>
        <p:nvSpPr>
          <p:cNvPr id="11" name="Arrow: Right 10">
            <a:extLst>
              <a:ext uri="{FF2B5EF4-FFF2-40B4-BE49-F238E27FC236}">
                <a16:creationId xmlns:a16="http://schemas.microsoft.com/office/drawing/2014/main" id="{FDBEE71E-5FB4-C5AB-CD78-63736D833D67}"/>
              </a:ext>
            </a:extLst>
          </p:cNvPr>
          <p:cNvSpPr/>
          <p:nvPr/>
        </p:nvSpPr>
        <p:spPr>
          <a:xfrm>
            <a:off x="1476089" y="5930867"/>
            <a:ext cx="459029" cy="27907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54195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199774-715D-5FA5-7896-BF9FC9A0501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936251B-D5ED-DDEB-B7CF-C057BDDE4D4E}"/>
              </a:ext>
            </a:extLst>
          </p:cNvPr>
          <p:cNvSpPr txBox="1"/>
          <p:nvPr/>
        </p:nvSpPr>
        <p:spPr>
          <a:xfrm>
            <a:off x="1441752" y="403173"/>
            <a:ext cx="6260496" cy="461665"/>
          </a:xfrm>
          <a:prstGeom prst="rect">
            <a:avLst/>
          </a:prstGeom>
          <a:noFill/>
          <a:ln w="47625">
            <a:solidFill>
              <a:srgbClr val="002060"/>
            </a:solidFill>
          </a:ln>
        </p:spPr>
        <p:txBody>
          <a:bodyPr wrap="none" rtlCol="0">
            <a:spAutoFit/>
          </a:bodyPr>
          <a:lstStyle/>
          <a:p>
            <a:r>
              <a:rPr lang="en-US" sz="2400" b="1" dirty="0">
                <a:solidFill>
                  <a:srgbClr val="002060"/>
                </a:solidFill>
              </a:rPr>
              <a:t>Set up Precinct Caucus Meeting Room/Area</a:t>
            </a:r>
          </a:p>
        </p:txBody>
      </p:sp>
      <p:sp>
        <p:nvSpPr>
          <p:cNvPr id="5" name="TextBox 4">
            <a:extLst>
              <a:ext uri="{FF2B5EF4-FFF2-40B4-BE49-F238E27FC236}">
                <a16:creationId xmlns:a16="http://schemas.microsoft.com/office/drawing/2014/main" id="{4F0D0200-EE89-121F-F1D6-2976F9837863}"/>
              </a:ext>
            </a:extLst>
          </p:cNvPr>
          <p:cNvSpPr txBox="1"/>
          <p:nvPr/>
        </p:nvSpPr>
        <p:spPr>
          <a:xfrm>
            <a:off x="3366176" y="1276863"/>
            <a:ext cx="4641969" cy="4801314"/>
          </a:xfrm>
          <a:prstGeom prst="rect">
            <a:avLst/>
          </a:prstGeom>
          <a:noFill/>
        </p:spPr>
        <p:txBody>
          <a:bodyPr wrap="square" rtlCol="0">
            <a:spAutoFit/>
          </a:bodyPr>
          <a:lstStyle/>
          <a:p>
            <a:pPr marL="285750" indent="-285750">
              <a:buFont typeface="Wingdings" panose="05000000000000000000" pitchFamily="2" charset="2"/>
              <a:buChar char="v"/>
            </a:pPr>
            <a:r>
              <a:rPr lang="en-US" dirty="0">
                <a:solidFill>
                  <a:srgbClr val="002060"/>
                </a:solidFill>
              </a:rPr>
              <a:t>Set out the Precinct Caucus Sign-in sheet.</a:t>
            </a:r>
          </a:p>
          <a:p>
            <a:endParaRPr lang="en-US" dirty="0">
              <a:solidFill>
                <a:srgbClr val="002060"/>
              </a:solidFill>
            </a:endParaRPr>
          </a:p>
          <a:p>
            <a:pPr marL="285750" indent="-285750">
              <a:buFont typeface="Wingdings" panose="05000000000000000000" pitchFamily="2" charset="2"/>
              <a:buChar char="v"/>
            </a:pPr>
            <a:endParaRPr lang="en-US" dirty="0">
              <a:solidFill>
                <a:srgbClr val="002060"/>
              </a:solidFill>
            </a:endParaRPr>
          </a:p>
          <a:p>
            <a:pPr marL="285750" indent="-285750">
              <a:buFont typeface="Wingdings" panose="05000000000000000000" pitchFamily="2" charset="2"/>
              <a:buChar char="v"/>
            </a:pPr>
            <a:endParaRPr lang="en-US" dirty="0">
              <a:solidFill>
                <a:srgbClr val="002060"/>
              </a:solidFill>
            </a:endParaRPr>
          </a:p>
          <a:p>
            <a:pPr marL="285750" indent="-285750">
              <a:buFont typeface="Wingdings" panose="05000000000000000000" pitchFamily="2" charset="2"/>
              <a:buChar char="v"/>
            </a:pPr>
            <a:endParaRPr lang="en-US" dirty="0">
              <a:solidFill>
                <a:srgbClr val="002060"/>
              </a:solidFill>
            </a:endParaRPr>
          </a:p>
          <a:p>
            <a:pPr marL="285750" indent="-285750">
              <a:buFont typeface="Wingdings" panose="05000000000000000000" pitchFamily="2" charset="2"/>
              <a:buChar char="v"/>
            </a:pPr>
            <a:endParaRPr lang="en-US" dirty="0">
              <a:solidFill>
                <a:srgbClr val="002060"/>
              </a:solidFill>
            </a:endParaRPr>
          </a:p>
          <a:p>
            <a:pPr marL="285750" indent="-285750">
              <a:buFont typeface="Wingdings" panose="05000000000000000000" pitchFamily="2" charset="2"/>
              <a:buChar char="v"/>
            </a:pPr>
            <a:r>
              <a:rPr lang="en-US" dirty="0">
                <a:solidFill>
                  <a:srgbClr val="002060"/>
                </a:solidFill>
              </a:rPr>
              <a:t>Set out the black or blue ink pens.</a:t>
            </a:r>
          </a:p>
          <a:p>
            <a:pPr marL="285750" indent="-285750">
              <a:buFont typeface="Wingdings" panose="05000000000000000000" pitchFamily="2" charset="2"/>
              <a:buChar char="v"/>
            </a:pPr>
            <a:endParaRPr lang="en-US" dirty="0">
              <a:solidFill>
                <a:srgbClr val="002060"/>
              </a:solidFill>
            </a:endParaRPr>
          </a:p>
          <a:p>
            <a:pPr marL="285750" indent="-285750">
              <a:buFont typeface="Wingdings" panose="05000000000000000000" pitchFamily="2" charset="2"/>
              <a:buChar char="v"/>
            </a:pPr>
            <a:endParaRPr lang="en-US" dirty="0">
              <a:solidFill>
                <a:srgbClr val="002060"/>
              </a:solidFill>
            </a:endParaRPr>
          </a:p>
          <a:p>
            <a:pPr marL="285750" indent="-285750">
              <a:buFont typeface="Wingdings" panose="05000000000000000000" pitchFamily="2" charset="2"/>
              <a:buChar char="v"/>
            </a:pPr>
            <a:endParaRPr lang="en-US" dirty="0">
              <a:solidFill>
                <a:srgbClr val="002060"/>
              </a:solidFill>
            </a:endParaRPr>
          </a:p>
          <a:p>
            <a:pPr marL="285750" indent="-285750">
              <a:buFont typeface="Wingdings" panose="05000000000000000000" pitchFamily="2" charset="2"/>
              <a:buChar char="v"/>
            </a:pPr>
            <a:endParaRPr lang="en-US" dirty="0">
              <a:solidFill>
                <a:srgbClr val="002060"/>
              </a:solidFill>
            </a:endParaRPr>
          </a:p>
          <a:p>
            <a:pPr marL="285750" indent="-285750">
              <a:buFont typeface="Wingdings" panose="05000000000000000000" pitchFamily="2" charset="2"/>
              <a:buChar char="v"/>
            </a:pPr>
            <a:r>
              <a:rPr lang="en-US" dirty="0">
                <a:solidFill>
                  <a:srgbClr val="002060"/>
                </a:solidFill>
              </a:rPr>
              <a:t>Tape sheets of jumbo kraft paper to board or wall with blue painter’s tape.</a:t>
            </a:r>
          </a:p>
          <a:p>
            <a:pPr marL="285750" indent="-285750">
              <a:buFont typeface="Wingdings" panose="05000000000000000000" pitchFamily="2" charset="2"/>
              <a:buChar char="v"/>
            </a:pPr>
            <a:endParaRPr lang="en-US" dirty="0">
              <a:solidFill>
                <a:srgbClr val="002060"/>
              </a:solidFill>
            </a:endParaRPr>
          </a:p>
          <a:p>
            <a:pPr marL="285750" indent="-285750">
              <a:buFont typeface="Wingdings" panose="05000000000000000000" pitchFamily="2" charset="2"/>
              <a:buChar char="v"/>
            </a:pPr>
            <a:endParaRPr lang="en-US" dirty="0">
              <a:solidFill>
                <a:srgbClr val="002060"/>
              </a:solidFill>
            </a:endParaRPr>
          </a:p>
          <a:p>
            <a:pPr marL="285750" indent="-285750">
              <a:buFont typeface="Wingdings" panose="05000000000000000000" pitchFamily="2" charset="2"/>
              <a:buChar char="v"/>
            </a:pPr>
            <a:endParaRPr lang="en-US" dirty="0">
              <a:solidFill>
                <a:srgbClr val="002060"/>
              </a:solidFill>
            </a:endParaRPr>
          </a:p>
          <a:p>
            <a:pPr marL="285750" indent="-285750">
              <a:buFont typeface="Wingdings" panose="05000000000000000000" pitchFamily="2" charset="2"/>
              <a:buChar char="v"/>
            </a:pPr>
            <a:r>
              <a:rPr lang="en-US" dirty="0">
                <a:solidFill>
                  <a:srgbClr val="002060"/>
                </a:solidFill>
              </a:rPr>
              <a:t>Set out self adhesive name tags.</a:t>
            </a:r>
          </a:p>
        </p:txBody>
      </p:sp>
      <p:pic>
        <p:nvPicPr>
          <p:cNvPr id="6" name="Picture 5">
            <a:extLst>
              <a:ext uri="{FF2B5EF4-FFF2-40B4-BE49-F238E27FC236}">
                <a16:creationId xmlns:a16="http://schemas.microsoft.com/office/drawing/2014/main" id="{26DA6124-8C1A-5B0E-6A2A-19C027C290A8}"/>
              </a:ext>
            </a:extLst>
          </p:cNvPr>
          <p:cNvPicPr>
            <a:picLocks noChangeAspect="1"/>
          </p:cNvPicPr>
          <p:nvPr/>
        </p:nvPicPr>
        <p:blipFill>
          <a:blip r:embed="rId2"/>
          <a:stretch>
            <a:fillRect/>
          </a:stretch>
        </p:blipFill>
        <p:spPr>
          <a:xfrm>
            <a:off x="760505" y="1018727"/>
            <a:ext cx="2006115" cy="1507363"/>
          </a:xfrm>
          <a:prstGeom prst="rect">
            <a:avLst/>
          </a:prstGeom>
        </p:spPr>
      </p:pic>
      <p:pic>
        <p:nvPicPr>
          <p:cNvPr id="12" name="Picture 11">
            <a:extLst>
              <a:ext uri="{FF2B5EF4-FFF2-40B4-BE49-F238E27FC236}">
                <a16:creationId xmlns:a16="http://schemas.microsoft.com/office/drawing/2014/main" id="{3095DFDD-2DF7-2975-A2C5-3005FAC7455E}"/>
              </a:ext>
            </a:extLst>
          </p:cNvPr>
          <p:cNvPicPr>
            <a:picLocks noChangeAspect="1"/>
          </p:cNvPicPr>
          <p:nvPr/>
        </p:nvPicPr>
        <p:blipFill>
          <a:blip r:embed="rId3"/>
          <a:stretch>
            <a:fillRect/>
          </a:stretch>
        </p:blipFill>
        <p:spPr>
          <a:xfrm>
            <a:off x="1135855" y="2522894"/>
            <a:ext cx="1018727" cy="1018727"/>
          </a:xfrm>
          <a:prstGeom prst="rect">
            <a:avLst/>
          </a:prstGeom>
        </p:spPr>
      </p:pic>
      <p:pic>
        <p:nvPicPr>
          <p:cNvPr id="13" name="Picture 12">
            <a:extLst>
              <a:ext uri="{FF2B5EF4-FFF2-40B4-BE49-F238E27FC236}">
                <a16:creationId xmlns:a16="http://schemas.microsoft.com/office/drawing/2014/main" id="{DB0D66EA-9CAB-FD9F-EB1D-8DA12BB11324}"/>
              </a:ext>
            </a:extLst>
          </p:cNvPr>
          <p:cNvPicPr>
            <a:picLocks noChangeAspect="1"/>
          </p:cNvPicPr>
          <p:nvPr/>
        </p:nvPicPr>
        <p:blipFill>
          <a:blip r:embed="rId4"/>
          <a:stretch>
            <a:fillRect/>
          </a:stretch>
        </p:blipFill>
        <p:spPr>
          <a:xfrm>
            <a:off x="335949" y="3798796"/>
            <a:ext cx="724962" cy="1366135"/>
          </a:xfrm>
          <a:prstGeom prst="rect">
            <a:avLst/>
          </a:prstGeom>
        </p:spPr>
      </p:pic>
      <p:pic>
        <p:nvPicPr>
          <p:cNvPr id="14" name="Picture 13">
            <a:extLst>
              <a:ext uri="{FF2B5EF4-FFF2-40B4-BE49-F238E27FC236}">
                <a16:creationId xmlns:a16="http://schemas.microsoft.com/office/drawing/2014/main" id="{FD2F1F74-4639-A8DC-3165-9F4E765EA34E}"/>
              </a:ext>
            </a:extLst>
          </p:cNvPr>
          <p:cNvPicPr>
            <a:picLocks noChangeAspect="1"/>
          </p:cNvPicPr>
          <p:nvPr/>
        </p:nvPicPr>
        <p:blipFill>
          <a:blip r:embed="rId5"/>
          <a:stretch>
            <a:fillRect/>
          </a:stretch>
        </p:blipFill>
        <p:spPr>
          <a:xfrm>
            <a:off x="1357312" y="3835353"/>
            <a:ext cx="1293019" cy="1293019"/>
          </a:xfrm>
          <a:prstGeom prst="rect">
            <a:avLst/>
          </a:prstGeom>
        </p:spPr>
      </p:pic>
      <p:pic>
        <p:nvPicPr>
          <p:cNvPr id="15" name="Picture 14">
            <a:extLst>
              <a:ext uri="{FF2B5EF4-FFF2-40B4-BE49-F238E27FC236}">
                <a16:creationId xmlns:a16="http://schemas.microsoft.com/office/drawing/2014/main" id="{CF1CF10B-C051-DBA5-6626-1A893F8176EA}"/>
              </a:ext>
            </a:extLst>
          </p:cNvPr>
          <p:cNvPicPr>
            <a:picLocks noChangeAspect="1"/>
          </p:cNvPicPr>
          <p:nvPr/>
        </p:nvPicPr>
        <p:blipFill>
          <a:blip r:embed="rId6"/>
          <a:stretch>
            <a:fillRect/>
          </a:stretch>
        </p:blipFill>
        <p:spPr>
          <a:xfrm>
            <a:off x="335949" y="5286374"/>
            <a:ext cx="1293019" cy="1293019"/>
          </a:xfrm>
          <a:prstGeom prst="rect">
            <a:avLst/>
          </a:prstGeom>
        </p:spPr>
      </p:pic>
      <p:pic>
        <p:nvPicPr>
          <p:cNvPr id="16" name="Picture 15">
            <a:extLst>
              <a:ext uri="{FF2B5EF4-FFF2-40B4-BE49-F238E27FC236}">
                <a16:creationId xmlns:a16="http://schemas.microsoft.com/office/drawing/2014/main" id="{4501E12D-7F6F-0EAF-CC76-BD0FDD287B14}"/>
              </a:ext>
            </a:extLst>
          </p:cNvPr>
          <p:cNvPicPr>
            <a:picLocks noChangeAspect="1"/>
          </p:cNvPicPr>
          <p:nvPr/>
        </p:nvPicPr>
        <p:blipFill>
          <a:blip r:embed="rId7"/>
          <a:stretch>
            <a:fillRect/>
          </a:stretch>
        </p:blipFill>
        <p:spPr>
          <a:xfrm>
            <a:off x="1763562" y="5518921"/>
            <a:ext cx="1320691" cy="907256"/>
          </a:xfrm>
          <a:prstGeom prst="rect">
            <a:avLst/>
          </a:prstGeom>
        </p:spPr>
      </p:pic>
    </p:spTree>
    <p:extLst>
      <p:ext uri="{BB962C8B-B14F-4D97-AF65-F5344CB8AC3E}">
        <p14:creationId xmlns:p14="http://schemas.microsoft.com/office/powerpoint/2010/main" val="41496345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F1C60E-F317-2B49-9EAB-8CD67690717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B4DB5D5-EF56-D14C-0275-7BAE910D7853}"/>
              </a:ext>
            </a:extLst>
          </p:cNvPr>
          <p:cNvSpPr txBox="1"/>
          <p:nvPr/>
        </p:nvSpPr>
        <p:spPr>
          <a:xfrm>
            <a:off x="1441752" y="403173"/>
            <a:ext cx="6260496" cy="461665"/>
          </a:xfrm>
          <a:prstGeom prst="rect">
            <a:avLst/>
          </a:prstGeom>
          <a:noFill/>
          <a:ln w="47625">
            <a:solidFill>
              <a:srgbClr val="002060"/>
            </a:solidFill>
          </a:ln>
        </p:spPr>
        <p:txBody>
          <a:bodyPr wrap="none" rtlCol="0">
            <a:spAutoFit/>
          </a:bodyPr>
          <a:lstStyle/>
          <a:p>
            <a:r>
              <a:rPr lang="en-US" sz="2400" b="1" dirty="0">
                <a:solidFill>
                  <a:srgbClr val="002060"/>
                </a:solidFill>
              </a:rPr>
              <a:t>Set up Precinct Caucus Meeting Room/Area</a:t>
            </a:r>
          </a:p>
        </p:txBody>
      </p:sp>
      <p:sp>
        <p:nvSpPr>
          <p:cNvPr id="5" name="TextBox 4">
            <a:extLst>
              <a:ext uri="{FF2B5EF4-FFF2-40B4-BE49-F238E27FC236}">
                <a16:creationId xmlns:a16="http://schemas.microsoft.com/office/drawing/2014/main" id="{2F515DD3-C189-B76A-DB0E-3A5EB0E7D059}"/>
              </a:ext>
            </a:extLst>
          </p:cNvPr>
          <p:cNvSpPr txBox="1"/>
          <p:nvPr/>
        </p:nvSpPr>
        <p:spPr>
          <a:xfrm>
            <a:off x="3366176" y="1276863"/>
            <a:ext cx="4641969" cy="5355312"/>
          </a:xfrm>
          <a:prstGeom prst="rect">
            <a:avLst/>
          </a:prstGeom>
          <a:noFill/>
        </p:spPr>
        <p:txBody>
          <a:bodyPr wrap="square" rtlCol="0">
            <a:spAutoFit/>
          </a:bodyPr>
          <a:lstStyle/>
          <a:p>
            <a:pPr marL="285750" indent="-285750">
              <a:buFont typeface="Wingdings" panose="05000000000000000000" pitchFamily="2" charset="2"/>
              <a:buChar char="v"/>
            </a:pPr>
            <a:r>
              <a:rPr lang="en-US" dirty="0">
                <a:solidFill>
                  <a:srgbClr val="002060"/>
                </a:solidFill>
              </a:rPr>
              <a:t>Display the public servants contact information list and El Paso County Republicans for office document.</a:t>
            </a:r>
          </a:p>
          <a:p>
            <a:pPr marL="285750" indent="-285750">
              <a:buFont typeface="Wingdings" panose="05000000000000000000" pitchFamily="2" charset="2"/>
              <a:buChar char="v"/>
            </a:pPr>
            <a:endParaRPr lang="en-US" dirty="0">
              <a:solidFill>
                <a:srgbClr val="002060"/>
              </a:solidFill>
            </a:endParaRPr>
          </a:p>
          <a:p>
            <a:pPr marL="285750" indent="-285750">
              <a:buFont typeface="Wingdings" panose="05000000000000000000" pitchFamily="2" charset="2"/>
              <a:buChar char="v"/>
            </a:pPr>
            <a:endParaRPr lang="en-US" dirty="0">
              <a:solidFill>
                <a:srgbClr val="002060"/>
              </a:solidFill>
            </a:endParaRPr>
          </a:p>
          <a:p>
            <a:pPr marL="285750" indent="-285750">
              <a:buFont typeface="Wingdings" panose="05000000000000000000" pitchFamily="2" charset="2"/>
              <a:buChar char="v"/>
            </a:pPr>
            <a:endParaRPr lang="en-US" dirty="0">
              <a:solidFill>
                <a:srgbClr val="002060"/>
              </a:solidFill>
            </a:endParaRPr>
          </a:p>
          <a:p>
            <a:pPr marL="285750" indent="-285750">
              <a:buFont typeface="Wingdings" panose="05000000000000000000" pitchFamily="2" charset="2"/>
              <a:buChar char="v"/>
            </a:pPr>
            <a:endParaRPr lang="en-US" dirty="0">
              <a:solidFill>
                <a:srgbClr val="002060"/>
              </a:solidFill>
            </a:endParaRPr>
          </a:p>
          <a:p>
            <a:pPr marL="285750" indent="-285750">
              <a:buFont typeface="Wingdings" panose="05000000000000000000" pitchFamily="2" charset="2"/>
              <a:buChar char="v"/>
            </a:pPr>
            <a:endParaRPr lang="en-US" dirty="0">
              <a:solidFill>
                <a:srgbClr val="002060"/>
              </a:solidFill>
            </a:endParaRPr>
          </a:p>
          <a:p>
            <a:endParaRPr lang="en-US" dirty="0">
              <a:solidFill>
                <a:srgbClr val="002060"/>
              </a:solidFill>
            </a:endParaRPr>
          </a:p>
          <a:p>
            <a:pPr marL="285750" indent="-285750">
              <a:buFont typeface="Wingdings" panose="05000000000000000000" pitchFamily="2" charset="2"/>
              <a:buChar char="v"/>
            </a:pPr>
            <a:endParaRPr lang="en-US" dirty="0">
              <a:solidFill>
                <a:srgbClr val="002060"/>
              </a:solidFill>
            </a:endParaRPr>
          </a:p>
          <a:p>
            <a:pPr marL="285750" indent="-285750">
              <a:buFont typeface="Wingdings" panose="05000000000000000000" pitchFamily="2" charset="2"/>
              <a:buChar char="v"/>
            </a:pPr>
            <a:endParaRPr lang="en-US" dirty="0">
              <a:solidFill>
                <a:srgbClr val="002060"/>
              </a:solidFill>
            </a:endParaRPr>
          </a:p>
          <a:p>
            <a:pPr marL="285750" indent="-285750">
              <a:buFont typeface="Wingdings" panose="05000000000000000000" pitchFamily="2" charset="2"/>
              <a:buChar char="v"/>
            </a:pPr>
            <a:endParaRPr lang="en-US" dirty="0">
              <a:solidFill>
                <a:srgbClr val="002060"/>
              </a:solidFill>
            </a:endParaRPr>
          </a:p>
          <a:p>
            <a:pPr marL="285750" indent="-285750">
              <a:buFont typeface="Wingdings" panose="05000000000000000000" pitchFamily="2" charset="2"/>
              <a:buChar char="v"/>
            </a:pPr>
            <a:r>
              <a:rPr lang="en-US" dirty="0">
                <a:solidFill>
                  <a:srgbClr val="002060"/>
                </a:solidFill>
              </a:rPr>
              <a:t>Write on Kraft paper or dry erase board the number of delegates and alternates to </a:t>
            </a:r>
          </a:p>
          <a:p>
            <a:r>
              <a:rPr lang="en-US" dirty="0">
                <a:solidFill>
                  <a:srgbClr val="002060"/>
                </a:solidFill>
              </a:rPr>
              <a:t>       be elected, cost if applicable and meeting   </a:t>
            </a:r>
          </a:p>
          <a:p>
            <a:r>
              <a:rPr lang="en-US" dirty="0">
                <a:solidFill>
                  <a:srgbClr val="002060"/>
                </a:solidFill>
              </a:rPr>
              <a:t>       date.</a:t>
            </a:r>
          </a:p>
          <a:p>
            <a:endParaRPr lang="en-US" dirty="0">
              <a:solidFill>
                <a:srgbClr val="002060"/>
              </a:solidFill>
            </a:endParaRPr>
          </a:p>
          <a:p>
            <a:pPr marL="285750" indent="-285750">
              <a:buFont typeface="Wingdings" panose="05000000000000000000" pitchFamily="2" charset="2"/>
              <a:buChar char="v"/>
            </a:pPr>
            <a:endParaRPr lang="en-US" dirty="0">
              <a:solidFill>
                <a:srgbClr val="002060"/>
              </a:solidFill>
            </a:endParaRPr>
          </a:p>
          <a:p>
            <a:endParaRPr lang="en-US" dirty="0">
              <a:solidFill>
                <a:srgbClr val="002060"/>
              </a:solidFill>
            </a:endParaRPr>
          </a:p>
        </p:txBody>
      </p:sp>
      <p:pic>
        <p:nvPicPr>
          <p:cNvPr id="3" name="Picture 2">
            <a:extLst>
              <a:ext uri="{FF2B5EF4-FFF2-40B4-BE49-F238E27FC236}">
                <a16:creationId xmlns:a16="http://schemas.microsoft.com/office/drawing/2014/main" id="{D7CFE976-2881-EFEE-5B74-51BCAE7F35DD}"/>
              </a:ext>
            </a:extLst>
          </p:cNvPr>
          <p:cNvPicPr>
            <a:picLocks noChangeAspect="1"/>
          </p:cNvPicPr>
          <p:nvPr/>
        </p:nvPicPr>
        <p:blipFill>
          <a:blip r:embed="rId2"/>
          <a:stretch>
            <a:fillRect/>
          </a:stretch>
        </p:blipFill>
        <p:spPr>
          <a:xfrm>
            <a:off x="320376" y="1078987"/>
            <a:ext cx="1018727" cy="1322464"/>
          </a:xfrm>
          <a:prstGeom prst="rect">
            <a:avLst/>
          </a:prstGeom>
        </p:spPr>
      </p:pic>
      <p:pic>
        <p:nvPicPr>
          <p:cNvPr id="8" name="Picture 7">
            <a:extLst>
              <a:ext uri="{FF2B5EF4-FFF2-40B4-BE49-F238E27FC236}">
                <a16:creationId xmlns:a16="http://schemas.microsoft.com/office/drawing/2014/main" id="{94B72213-D14E-D44B-2D95-69F62C0784E8}"/>
              </a:ext>
            </a:extLst>
          </p:cNvPr>
          <p:cNvPicPr>
            <a:picLocks noChangeAspect="1"/>
          </p:cNvPicPr>
          <p:nvPr/>
        </p:nvPicPr>
        <p:blipFill>
          <a:blip r:embed="rId3"/>
          <a:stretch>
            <a:fillRect/>
          </a:stretch>
        </p:blipFill>
        <p:spPr>
          <a:xfrm>
            <a:off x="1644392" y="1078015"/>
            <a:ext cx="1020379" cy="1322465"/>
          </a:xfrm>
          <a:prstGeom prst="rect">
            <a:avLst/>
          </a:prstGeom>
        </p:spPr>
      </p:pic>
      <p:pic>
        <p:nvPicPr>
          <p:cNvPr id="9" name="Picture 8">
            <a:extLst>
              <a:ext uri="{FF2B5EF4-FFF2-40B4-BE49-F238E27FC236}">
                <a16:creationId xmlns:a16="http://schemas.microsoft.com/office/drawing/2014/main" id="{D43EF7C8-BBB6-D8F3-044E-C6FACD6D30F5}"/>
              </a:ext>
            </a:extLst>
          </p:cNvPr>
          <p:cNvPicPr>
            <a:picLocks noChangeAspect="1"/>
          </p:cNvPicPr>
          <p:nvPr/>
        </p:nvPicPr>
        <p:blipFill>
          <a:blip r:embed="rId4"/>
          <a:stretch>
            <a:fillRect/>
          </a:stretch>
        </p:blipFill>
        <p:spPr>
          <a:xfrm>
            <a:off x="276473" y="2714624"/>
            <a:ext cx="2388298" cy="3917551"/>
          </a:xfrm>
          <a:prstGeom prst="rect">
            <a:avLst/>
          </a:prstGeom>
        </p:spPr>
      </p:pic>
    </p:spTree>
    <p:extLst>
      <p:ext uri="{BB962C8B-B14F-4D97-AF65-F5344CB8AC3E}">
        <p14:creationId xmlns:p14="http://schemas.microsoft.com/office/powerpoint/2010/main" val="28033841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7324C04-60CA-6764-004E-953ED9C7C432}"/>
              </a:ext>
            </a:extLst>
          </p:cNvPr>
          <p:cNvSpPr txBox="1"/>
          <p:nvPr/>
        </p:nvSpPr>
        <p:spPr>
          <a:xfrm>
            <a:off x="3416235" y="321470"/>
            <a:ext cx="2311530" cy="461665"/>
          </a:xfrm>
          <a:prstGeom prst="rect">
            <a:avLst/>
          </a:prstGeom>
          <a:noFill/>
          <a:ln w="47625">
            <a:solidFill>
              <a:srgbClr val="002060"/>
            </a:solidFill>
          </a:ln>
        </p:spPr>
        <p:txBody>
          <a:bodyPr wrap="none" rtlCol="0">
            <a:spAutoFit/>
          </a:bodyPr>
          <a:lstStyle/>
          <a:p>
            <a:r>
              <a:rPr lang="en-US" sz="2400" b="1" dirty="0">
                <a:solidFill>
                  <a:srgbClr val="002060"/>
                </a:solidFill>
              </a:rPr>
              <a:t>Getting Started</a:t>
            </a:r>
          </a:p>
        </p:txBody>
      </p:sp>
      <p:pic>
        <p:nvPicPr>
          <p:cNvPr id="6" name="Picture 5">
            <a:extLst>
              <a:ext uri="{FF2B5EF4-FFF2-40B4-BE49-F238E27FC236}">
                <a16:creationId xmlns:a16="http://schemas.microsoft.com/office/drawing/2014/main" id="{D9CEA61D-C012-884D-773B-CC37A9C943D1}"/>
              </a:ext>
            </a:extLst>
          </p:cNvPr>
          <p:cNvPicPr>
            <a:picLocks noChangeAspect="1"/>
          </p:cNvPicPr>
          <p:nvPr/>
        </p:nvPicPr>
        <p:blipFill>
          <a:blip r:embed="rId2"/>
          <a:stretch>
            <a:fillRect/>
          </a:stretch>
        </p:blipFill>
        <p:spPr>
          <a:xfrm>
            <a:off x="2638367" y="1033965"/>
            <a:ext cx="3867265" cy="5502565"/>
          </a:xfrm>
          <a:prstGeom prst="rect">
            <a:avLst/>
          </a:prstGeom>
        </p:spPr>
      </p:pic>
      <p:sp>
        <p:nvSpPr>
          <p:cNvPr id="7" name="TextBox 6">
            <a:extLst>
              <a:ext uri="{FF2B5EF4-FFF2-40B4-BE49-F238E27FC236}">
                <a16:creationId xmlns:a16="http://schemas.microsoft.com/office/drawing/2014/main" id="{B8456C14-A773-752D-42E0-101F259701B9}"/>
              </a:ext>
            </a:extLst>
          </p:cNvPr>
          <p:cNvSpPr txBox="1"/>
          <p:nvPr/>
        </p:nvSpPr>
        <p:spPr>
          <a:xfrm>
            <a:off x="711107" y="2562728"/>
            <a:ext cx="1632042" cy="2031325"/>
          </a:xfrm>
          <a:prstGeom prst="rect">
            <a:avLst/>
          </a:prstGeom>
          <a:noFill/>
        </p:spPr>
        <p:txBody>
          <a:bodyPr wrap="square" rtlCol="0">
            <a:spAutoFit/>
          </a:bodyPr>
          <a:lstStyle/>
          <a:p>
            <a:r>
              <a:rPr lang="en-US" dirty="0">
                <a:solidFill>
                  <a:srgbClr val="002060"/>
                </a:solidFill>
              </a:rPr>
              <a:t>Conduct an inventory of the contents of your precinct Caucus packet.</a:t>
            </a:r>
          </a:p>
        </p:txBody>
      </p:sp>
      <p:sp>
        <p:nvSpPr>
          <p:cNvPr id="8" name="TextBox 7">
            <a:extLst>
              <a:ext uri="{FF2B5EF4-FFF2-40B4-BE49-F238E27FC236}">
                <a16:creationId xmlns:a16="http://schemas.microsoft.com/office/drawing/2014/main" id="{598ED58E-6BF3-25AA-BF68-4C397F7EAD4B}"/>
              </a:ext>
            </a:extLst>
          </p:cNvPr>
          <p:cNvSpPr txBox="1"/>
          <p:nvPr/>
        </p:nvSpPr>
        <p:spPr>
          <a:xfrm>
            <a:off x="6602597" y="2967335"/>
            <a:ext cx="2352888" cy="923330"/>
          </a:xfrm>
          <a:prstGeom prst="rect">
            <a:avLst/>
          </a:prstGeom>
          <a:noFill/>
        </p:spPr>
        <p:txBody>
          <a:bodyPr wrap="none" rtlCol="0">
            <a:spAutoFit/>
          </a:bodyPr>
          <a:lstStyle/>
          <a:p>
            <a:r>
              <a:rPr lang="en-US" dirty="0">
                <a:solidFill>
                  <a:schemeClr val="tx2">
                    <a:lumMod val="90000"/>
                    <a:lumOff val="10000"/>
                  </a:schemeClr>
                </a:solidFill>
              </a:rPr>
              <a:t>Use page 1 of the </a:t>
            </a:r>
          </a:p>
          <a:p>
            <a:r>
              <a:rPr lang="en-US" dirty="0">
                <a:solidFill>
                  <a:schemeClr val="tx2">
                    <a:lumMod val="90000"/>
                    <a:lumOff val="10000"/>
                  </a:schemeClr>
                </a:solidFill>
              </a:rPr>
              <a:t>Precinct Caucus</a:t>
            </a:r>
          </a:p>
          <a:p>
            <a:r>
              <a:rPr lang="en-US" dirty="0">
                <a:solidFill>
                  <a:schemeClr val="tx2">
                    <a:lumMod val="90000"/>
                    <a:lumOff val="10000"/>
                  </a:schemeClr>
                </a:solidFill>
              </a:rPr>
              <a:t>Script (Green packet).</a:t>
            </a:r>
          </a:p>
        </p:txBody>
      </p:sp>
    </p:spTree>
    <p:extLst>
      <p:ext uri="{BB962C8B-B14F-4D97-AF65-F5344CB8AC3E}">
        <p14:creationId xmlns:p14="http://schemas.microsoft.com/office/powerpoint/2010/main" val="19143172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9ADC73E-86DB-B7CD-CD4B-5F6C104736BB}"/>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79D6AF2-9119-EB90-614B-2569068C7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BE28F72D-E4DD-FFB8-3A95-AEA175116D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351564" cy="68580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35F0FC42-C57E-99A5-68E0-D810082D76B4}"/>
              </a:ext>
            </a:extLst>
          </p:cNvPr>
          <p:cNvSpPr txBox="1"/>
          <p:nvPr/>
        </p:nvSpPr>
        <p:spPr>
          <a:xfrm>
            <a:off x="517175" y="2031420"/>
            <a:ext cx="2712684" cy="2795160"/>
          </a:xfrm>
          <a:prstGeom prst="rect">
            <a:avLst/>
          </a:prstGeom>
        </p:spPr>
        <p:txBody>
          <a:bodyPr vert="horz" lIns="91440" tIns="45720" rIns="91440" bIns="45720" rtlCol="0" anchor="b">
            <a:normAutofit fontScale="70000" lnSpcReduction="20000"/>
          </a:bodyPr>
          <a:lstStyle/>
          <a:p>
            <a:pPr algn="ctr" defTabSz="914400">
              <a:lnSpc>
                <a:spcPct val="90000"/>
              </a:lnSpc>
              <a:spcBef>
                <a:spcPct val="0"/>
              </a:spcBef>
              <a:spcAft>
                <a:spcPts val="600"/>
              </a:spcAft>
            </a:pPr>
            <a:r>
              <a:rPr lang="en-US" sz="3800" b="1" dirty="0">
                <a:latin typeface="+mj-lt"/>
                <a:ea typeface="+mj-ea"/>
                <a:cs typeface="+mj-cs"/>
              </a:rPr>
              <a:t>Follow a</a:t>
            </a:r>
            <a:r>
              <a:rPr lang="en-US" sz="3800" b="1" kern="1200" dirty="0">
                <a:solidFill>
                  <a:schemeClr val="tx1"/>
                </a:solidFill>
                <a:latin typeface="+mj-lt"/>
                <a:ea typeface="+mj-ea"/>
                <a:cs typeface="+mj-cs"/>
              </a:rPr>
              <a:t>genda/script, pages 3 – 5 of the green packet to conduct  your Precinct  Caucus meeting.</a:t>
            </a:r>
          </a:p>
          <a:p>
            <a:pPr algn="ctr" defTabSz="914400">
              <a:lnSpc>
                <a:spcPct val="90000"/>
              </a:lnSpc>
              <a:spcBef>
                <a:spcPct val="0"/>
              </a:spcBef>
              <a:spcAft>
                <a:spcPts val="600"/>
              </a:spcAft>
            </a:pPr>
            <a:endParaRPr lang="en-US" sz="3800" b="1" kern="1200" dirty="0">
              <a:solidFill>
                <a:schemeClr val="tx1"/>
              </a:solidFill>
              <a:latin typeface="+mj-lt"/>
              <a:ea typeface="+mj-ea"/>
              <a:cs typeface="+mj-cs"/>
            </a:endParaRPr>
          </a:p>
        </p:txBody>
      </p:sp>
      <p:pic>
        <p:nvPicPr>
          <p:cNvPr id="2" name="Picture 1">
            <a:extLst>
              <a:ext uri="{FF2B5EF4-FFF2-40B4-BE49-F238E27FC236}">
                <a16:creationId xmlns:a16="http://schemas.microsoft.com/office/drawing/2014/main" id="{BD79E0AF-A9E0-4012-F32C-36720E1323A0}"/>
              </a:ext>
            </a:extLst>
          </p:cNvPr>
          <p:cNvPicPr>
            <a:picLocks noChangeAspect="1"/>
          </p:cNvPicPr>
          <p:nvPr/>
        </p:nvPicPr>
        <p:blipFill>
          <a:blip r:embed="rId2"/>
          <a:stretch>
            <a:fillRect/>
          </a:stretch>
        </p:blipFill>
        <p:spPr>
          <a:xfrm>
            <a:off x="3747034" y="187874"/>
            <a:ext cx="2493480" cy="3225064"/>
          </a:xfrm>
          <a:prstGeom prst="rect">
            <a:avLst/>
          </a:prstGeom>
        </p:spPr>
      </p:pic>
      <p:pic>
        <p:nvPicPr>
          <p:cNvPr id="3" name="Picture 2">
            <a:extLst>
              <a:ext uri="{FF2B5EF4-FFF2-40B4-BE49-F238E27FC236}">
                <a16:creationId xmlns:a16="http://schemas.microsoft.com/office/drawing/2014/main" id="{206CA6C3-ACD5-8536-CB19-1C90790DC5DE}"/>
              </a:ext>
            </a:extLst>
          </p:cNvPr>
          <p:cNvPicPr>
            <a:picLocks noChangeAspect="1"/>
          </p:cNvPicPr>
          <p:nvPr/>
        </p:nvPicPr>
        <p:blipFill>
          <a:blip r:embed="rId3"/>
          <a:stretch>
            <a:fillRect/>
          </a:stretch>
        </p:blipFill>
        <p:spPr>
          <a:xfrm>
            <a:off x="6445517" y="187874"/>
            <a:ext cx="2493480" cy="3225064"/>
          </a:xfrm>
          <a:prstGeom prst="rect">
            <a:avLst/>
          </a:prstGeom>
        </p:spPr>
      </p:pic>
      <p:pic>
        <p:nvPicPr>
          <p:cNvPr id="5" name="Picture 4">
            <a:extLst>
              <a:ext uri="{FF2B5EF4-FFF2-40B4-BE49-F238E27FC236}">
                <a16:creationId xmlns:a16="http://schemas.microsoft.com/office/drawing/2014/main" id="{52A1C85C-F487-14DB-D73F-4157F2DAB8EA}"/>
              </a:ext>
            </a:extLst>
          </p:cNvPr>
          <p:cNvPicPr>
            <a:picLocks noChangeAspect="1"/>
          </p:cNvPicPr>
          <p:nvPr/>
        </p:nvPicPr>
        <p:blipFill>
          <a:blip r:embed="rId4"/>
          <a:stretch>
            <a:fillRect/>
          </a:stretch>
        </p:blipFill>
        <p:spPr>
          <a:xfrm>
            <a:off x="5241452" y="3547323"/>
            <a:ext cx="2408129" cy="3176291"/>
          </a:xfrm>
          <a:prstGeom prst="rect">
            <a:avLst/>
          </a:prstGeom>
        </p:spPr>
      </p:pic>
    </p:spTree>
    <p:extLst>
      <p:ext uri="{BB962C8B-B14F-4D97-AF65-F5344CB8AC3E}">
        <p14:creationId xmlns:p14="http://schemas.microsoft.com/office/powerpoint/2010/main" val="26081719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00AC676-66FF-9DF6-BE8B-295F38843807}"/>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B84A81D-3275-9E47-9C11-FC56C991DB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BD595BB1-E34F-DE34-037E-CEFE344D1E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351564" cy="68580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5E7CF648-A482-45D3-B8FA-8FA869430E09}"/>
              </a:ext>
            </a:extLst>
          </p:cNvPr>
          <p:cNvSpPr txBox="1"/>
          <p:nvPr/>
        </p:nvSpPr>
        <p:spPr>
          <a:xfrm>
            <a:off x="376453" y="838414"/>
            <a:ext cx="3024856" cy="2795160"/>
          </a:xfrm>
          <a:prstGeom prst="rect">
            <a:avLst/>
          </a:prstGeom>
        </p:spPr>
        <p:txBody>
          <a:bodyPr vert="horz" lIns="91440" tIns="45720" rIns="91440" bIns="45720" rtlCol="0" anchor="b">
            <a:normAutofit/>
          </a:bodyPr>
          <a:lstStyle/>
          <a:p>
            <a:pPr algn="ctr" defTabSz="914400">
              <a:lnSpc>
                <a:spcPct val="90000"/>
              </a:lnSpc>
              <a:spcBef>
                <a:spcPct val="0"/>
              </a:spcBef>
              <a:spcAft>
                <a:spcPts val="600"/>
              </a:spcAft>
            </a:pPr>
            <a:r>
              <a:rPr lang="en-US" sz="3800" b="1" dirty="0">
                <a:latin typeface="+mj-lt"/>
                <a:ea typeface="+mj-ea"/>
                <a:cs typeface="+mj-cs"/>
              </a:rPr>
              <a:t>Credentialing</a:t>
            </a:r>
            <a:endParaRPr lang="en-US" sz="3800" b="1" kern="1200" dirty="0">
              <a:solidFill>
                <a:schemeClr val="tx1"/>
              </a:solidFill>
              <a:latin typeface="+mj-lt"/>
              <a:ea typeface="+mj-ea"/>
              <a:cs typeface="+mj-cs"/>
            </a:endParaRPr>
          </a:p>
        </p:txBody>
      </p:sp>
      <p:sp>
        <p:nvSpPr>
          <p:cNvPr id="6" name="TextBox 5">
            <a:extLst>
              <a:ext uri="{FF2B5EF4-FFF2-40B4-BE49-F238E27FC236}">
                <a16:creationId xmlns:a16="http://schemas.microsoft.com/office/drawing/2014/main" id="{4813BEEE-5093-9B15-60CC-151B0A7B6C73}"/>
              </a:ext>
            </a:extLst>
          </p:cNvPr>
          <p:cNvSpPr txBox="1"/>
          <p:nvPr/>
        </p:nvSpPr>
        <p:spPr>
          <a:xfrm>
            <a:off x="4191211" y="1964258"/>
            <a:ext cx="4814716" cy="2862322"/>
          </a:xfrm>
          <a:prstGeom prst="rect">
            <a:avLst/>
          </a:prstGeom>
          <a:noFill/>
        </p:spPr>
        <p:txBody>
          <a:bodyPr wrap="none" rtlCol="0">
            <a:spAutoFit/>
          </a:bodyPr>
          <a:lstStyle/>
          <a:p>
            <a:pPr marL="285750" indent="-285750">
              <a:buFont typeface="Wingdings" panose="05000000000000000000" pitchFamily="2" charset="2"/>
              <a:buChar char="q"/>
            </a:pPr>
            <a:r>
              <a:rPr lang="en-US" dirty="0"/>
              <a:t>Start by asking for an ID.</a:t>
            </a:r>
          </a:p>
          <a:p>
            <a:pPr marL="285750" indent="-285750">
              <a:buFont typeface="Wingdings" panose="05000000000000000000" pitchFamily="2" charset="2"/>
              <a:buChar char="q"/>
            </a:pPr>
            <a:r>
              <a:rPr lang="en-US" dirty="0"/>
              <a:t>Using the provided list of all registered </a:t>
            </a:r>
          </a:p>
          <a:p>
            <a:r>
              <a:rPr lang="en-US" dirty="0"/>
              <a:t>      Republicans eligible to vote in your precinct</a:t>
            </a:r>
          </a:p>
          <a:p>
            <a:r>
              <a:rPr lang="en-US" dirty="0"/>
              <a:t>       verify and confirm eligibility.</a:t>
            </a:r>
          </a:p>
          <a:p>
            <a:pPr marL="285750" indent="-285750">
              <a:buFont typeface="Wingdings" panose="05000000000000000000" pitchFamily="2" charset="2"/>
              <a:buChar char="q"/>
            </a:pPr>
            <a:r>
              <a:rPr lang="en-US" dirty="0"/>
              <a:t>Have the voter sign in.  </a:t>
            </a:r>
            <a:r>
              <a:rPr lang="en-US" dirty="0">
                <a:solidFill>
                  <a:srgbClr val="C00000"/>
                </a:solidFill>
              </a:rPr>
              <a:t>NOTE: Guest may </a:t>
            </a:r>
          </a:p>
          <a:p>
            <a:r>
              <a:rPr lang="en-US" dirty="0">
                <a:solidFill>
                  <a:srgbClr val="C00000"/>
                </a:solidFill>
              </a:rPr>
              <a:t>      sign in but are not eligible to vote.</a:t>
            </a:r>
          </a:p>
          <a:p>
            <a:pPr marL="285750" indent="-285750">
              <a:buFont typeface="Wingdings" panose="05000000000000000000" pitchFamily="2" charset="2"/>
              <a:buChar char="q"/>
            </a:pPr>
            <a:r>
              <a:rPr lang="en-US" dirty="0"/>
              <a:t>Prepare a name tag for the eligible voter.  </a:t>
            </a:r>
          </a:p>
          <a:p>
            <a:r>
              <a:rPr lang="en-US" dirty="0"/>
              <a:t>      Write the persons first and last name.  </a:t>
            </a:r>
          </a:p>
          <a:p>
            <a:r>
              <a:rPr lang="en-US" dirty="0">
                <a:solidFill>
                  <a:srgbClr val="C00000"/>
                </a:solidFill>
              </a:rPr>
              <a:t>      NOTE:  Guest receive a completely different </a:t>
            </a:r>
          </a:p>
          <a:p>
            <a:r>
              <a:rPr lang="en-US" dirty="0">
                <a:solidFill>
                  <a:srgbClr val="C00000"/>
                </a:solidFill>
              </a:rPr>
              <a:t>      name tag and are not eligible to vote.</a:t>
            </a:r>
          </a:p>
        </p:txBody>
      </p:sp>
    </p:spTree>
    <p:extLst>
      <p:ext uri="{BB962C8B-B14F-4D97-AF65-F5344CB8AC3E}">
        <p14:creationId xmlns:p14="http://schemas.microsoft.com/office/powerpoint/2010/main" val="31180208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607DF87-D9BB-B9E4-60EC-1A48ED193429}"/>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75D29D1-E625-449F-EE2C-27DE292348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FB0D95B-2E76-FE6D-A940-D9C761D033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351564" cy="68580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C3CE50B6-8FEA-20A3-16A9-DBE123873135}"/>
              </a:ext>
            </a:extLst>
          </p:cNvPr>
          <p:cNvSpPr txBox="1"/>
          <p:nvPr/>
        </p:nvSpPr>
        <p:spPr>
          <a:xfrm>
            <a:off x="390740" y="2031420"/>
            <a:ext cx="3024856" cy="2795160"/>
          </a:xfrm>
          <a:prstGeom prst="rect">
            <a:avLst/>
          </a:prstGeom>
        </p:spPr>
        <p:txBody>
          <a:bodyPr vert="horz" lIns="91440" tIns="45720" rIns="91440" bIns="45720" rtlCol="0" anchor="b">
            <a:normAutofit lnSpcReduction="10000"/>
          </a:bodyPr>
          <a:lstStyle/>
          <a:p>
            <a:pPr algn="ctr" defTabSz="914400">
              <a:lnSpc>
                <a:spcPct val="90000"/>
              </a:lnSpc>
              <a:spcBef>
                <a:spcPct val="0"/>
              </a:spcBef>
              <a:spcAft>
                <a:spcPts val="600"/>
              </a:spcAft>
            </a:pPr>
            <a:r>
              <a:rPr lang="en-US" sz="3800" b="1" kern="1200" dirty="0">
                <a:solidFill>
                  <a:schemeClr val="tx1"/>
                </a:solidFill>
                <a:latin typeface="+mj-lt"/>
                <a:ea typeface="+mj-ea"/>
                <a:cs typeface="+mj-cs"/>
              </a:rPr>
              <a:t>Before </a:t>
            </a:r>
          </a:p>
          <a:p>
            <a:pPr algn="ctr" defTabSz="914400">
              <a:lnSpc>
                <a:spcPct val="90000"/>
              </a:lnSpc>
              <a:spcBef>
                <a:spcPct val="0"/>
              </a:spcBef>
              <a:spcAft>
                <a:spcPts val="600"/>
              </a:spcAft>
            </a:pPr>
            <a:r>
              <a:rPr lang="en-US" sz="3800" b="1" kern="1200" dirty="0">
                <a:solidFill>
                  <a:schemeClr val="tx1"/>
                </a:solidFill>
                <a:latin typeface="+mj-lt"/>
                <a:ea typeface="+mj-ea"/>
                <a:cs typeface="+mj-cs"/>
              </a:rPr>
              <a:t>Voting</a:t>
            </a:r>
          </a:p>
          <a:p>
            <a:pPr algn="ctr" defTabSz="914400">
              <a:lnSpc>
                <a:spcPct val="90000"/>
              </a:lnSpc>
              <a:spcBef>
                <a:spcPct val="0"/>
              </a:spcBef>
              <a:spcAft>
                <a:spcPts val="600"/>
              </a:spcAft>
            </a:pPr>
            <a:r>
              <a:rPr lang="en-US" sz="3800" b="1" dirty="0">
                <a:latin typeface="+mj-lt"/>
                <a:ea typeface="+mj-ea"/>
                <a:cs typeface="+mj-cs"/>
              </a:rPr>
              <a:t>and Accepting Nominations</a:t>
            </a:r>
            <a:endParaRPr lang="en-US" sz="3800" b="1" kern="1200" dirty="0">
              <a:solidFill>
                <a:schemeClr val="tx1"/>
              </a:solidFill>
              <a:latin typeface="+mj-lt"/>
              <a:ea typeface="+mj-ea"/>
              <a:cs typeface="+mj-cs"/>
            </a:endParaRPr>
          </a:p>
        </p:txBody>
      </p:sp>
      <p:sp>
        <p:nvSpPr>
          <p:cNvPr id="2" name="TextBox 1">
            <a:extLst>
              <a:ext uri="{FF2B5EF4-FFF2-40B4-BE49-F238E27FC236}">
                <a16:creationId xmlns:a16="http://schemas.microsoft.com/office/drawing/2014/main" id="{586342C5-E15E-DFF6-DF87-110FA4EF3A20}"/>
              </a:ext>
            </a:extLst>
          </p:cNvPr>
          <p:cNvSpPr txBox="1"/>
          <p:nvPr/>
        </p:nvSpPr>
        <p:spPr>
          <a:xfrm>
            <a:off x="4351564" y="1582340"/>
            <a:ext cx="4556944" cy="4616648"/>
          </a:xfrm>
          <a:prstGeom prst="rect">
            <a:avLst/>
          </a:prstGeom>
          <a:noFill/>
        </p:spPr>
        <p:txBody>
          <a:bodyPr wrap="square" rtlCol="0">
            <a:spAutoFit/>
          </a:bodyPr>
          <a:lstStyle/>
          <a:p>
            <a:pPr marL="285750" indent="-285750">
              <a:buFont typeface="Wingdings" panose="05000000000000000000" pitchFamily="2" charset="2"/>
              <a:buChar char="q"/>
            </a:pPr>
            <a:r>
              <a:rPr lang="en-US" dirty="0"/>
              <a:t>Caucus chair should go over the expectations and responsibilities.  Using the previously prepared chart state the position the individual would be running for (i.e., Precinct Leader) or the delegate </a:t>
            </a:r>
          </a:p>
          <a:p>
            <a:r>
              <a:rPr lang="en-US" dirty="0"/>
              <a:t>      and alternate assembly the individual   </a:t>
            </a:r>
          </a:p>
          <a:p>
            <a:r>
              <a:rPr lang="en-US" dirty="0"/>
              <a:t>      would be running for (i.e., County </a:t>
            </a:r>
          </a:p>
          <a:p>
            <a:r>
              <a:rPr lang="en-US" dirty="0"/>
              <a:t>      Assemble).  How many elected positions</a:t>
            </a:r>
          </a:p>
          <a:p>
            <a:r>
              <a:rPr lang="en-US" dirty="0"/>
              <a:t>      have been allocated for the precinct,  </a:t>
            </a:r>
          </a:p>
          <a:p>
            <a:r>
              <a:rPr lang="en-US" dirty="0"/>
              <a:t>      when the assemblies will be held, (date   </a:t>
            </a:r>
          </a:p>
          <a:p>
            <a:r>
              <a:rPr lang="en-US" dirty="0"/>
              <a:t>      and time) and the fee to be collected if </a:t>
            </a:r>
          </a:p>
          <a:p>
            <a:r>
              <a:rPr lang="en-US" dirty="0"/>
              <a:t>      any from the elected delegate and </a:t>
            </a:r>
          </a:p>
          <a:p>
            <a:r>
              <a:rPr lang="en-US" dirty="0"/>
              <a:t>      alternate.</a:t>
            </a:r>
          </a:p>
          <a:p>
            <a:endParaRPr lang="en-US" dirty="0"/>
          </a:p>
          <a:p>
            <a:pPr algn="l"/>
            <a:r>
              <a:rPr lang="en-US" sz="1400" b="1" dirty="0">
                <a:solidFill>
                  <a:srgbClr val="C00000"/>
                </a:solidFill>
              </a:rPr>
              <a:t>NOTE:  </a:t>
            </a:r>
            <a:r>
              <a:rPr lang="en-US" sz="1400" b="1" i="0" u="none" strike="noStrike" baseline="0" dirty="0">
                <a:solidFill>
                  <a:srgbClr val="C00000"/>
                </a:solidFill>
                <a:latin typeface="ArialMT"/>
              </a:rPr>
              <a:t>To be a Delegate for a candidate at Multi-county or State Assemblies/Convention, you MUST be a delegate at the County Assembly/Convention.</a:t>
            </a:r>
            <a:endParaRPr lang="en-US" sz="1600" b="1" dirty="0">
              <a:solidFill>
                <a:srgbClr val="C00000"/>
              </a:solidFill>
            </a:endParaRPr>
          </a:p>
        </p:txBody>
      </p:sp>
    </p:spTree>
    <p:extLst>
      <p:ext uri="{BB962C8B-B14F-4D97-AF65-F5344CB8AC3E}">
        <p14:creationId xmlns:p14="http://schemas.microsoft.com/office/powerpoint/2010/main" val="8987341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10FFFB5-FF89-1FC1-6F3D-833F0F154AD9}"/>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BFCE20B-7366-57B8-68FB-22219DA8DF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821F467D-F8BF-5E42-3297-34F7A4F100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351564" cy="68580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B77EE7CF-53DE-2B2A-15EB-A6BCB6B6B604}"/>
              </a:ext>
            </a:extLst>
          </p:cNvPr>
          <p:cNvSpPr txBox="1"/>
          <p:nvPr/>
        </p:nvSpPr>
        <p:spPr>
          <a:xfrm>
            <a:off x="397884" y="967001"/>
            <a:ext cx="3024856" cy="2795160"/>
          </a:xfrm>
          <a:prstGeom prst="rect">
            <a:avLst/>
          </a:prstGeom>
        </p:spPr>
        <p:txBody>
          <a:bodyPr vert="horz" lIns="91440" tIns="45720" rIns="91440" bIns="45720" rtlCol="0" anchor="b">
            <a:normAutofit/>
          </a:bodyPr>
          <a:lstStyle/>
          <a:p>
            <a:pPr algn="ctr" defTabSz="914400">
              <a:lnSpc>
                <a:spcPct val="90000"/>
              </a:lnSpc>
              <a:spcBef>
                <a:spcPct val="0"/>
              </a:spcBef>
              <a:spcAft>
                <a:spcPts val="600"/>
              </a:spcAft>
            </a:pPr>
            <a:r>
              <a:rPr lang="en-US" sz="3800" b="1" dirty="0">
                <a:latin typeface="+mj-lt"/>
                <a:ea typeface="+mj-ea"/>
                <a:cs typeface="+mj-cs"/>
              </a:rPr>
              <a:t>Nominations</a:t>
            </a:r>
            <a:endParaRPr lang="en-US" sz="3800" b="1" kern="1200" dirty="0">
              <a:solidFill>
                <a:schemeClr val="tx1"/>
              </a:solidFill>
              <a:latin typeface="+mj-lt"/>
              <a:ea typeface="+mj-ea"/>
              <a:cs typeface="+mj-cs"/>
            </a:endParaRPr>
          </a:p>
        </p:txBody>
      </p:sp>
      <p:sp>
        <p:nvSpPr>
          <p:cNvPr id="2" name="TextBox 1">
            <a:extLst>
              <a:ext uri="{FF2B5EF4-FFF2-40B4-BE49-F238E27FC236}">
                <a16:creationId xmlns:a16="http://schemas.microsoft.com/office/drawing/2014/main" id="{3D7C0840-F9E9-06DB-4AD9-392AA56EDAE1}"/>
              </a:ext>
            </a:extLst>
          </p:cNvPr>
          <p:cNvSpPr txBox="1"/>
          <p:nvPr/>
        </p:nvSpPr>
        <p:spPr>
          <a:xfrm>
            <a:off x="4351564" y="2690336"/>
            <a:ext cx="4556944" cy="1477328"/>
          </a:xfrm>
          <a:prstGeom prst="rect">
            <a:avLst/>
          </a:prstGeom>
          <a:noFill/>
        </p:spPr>
        <p:txBody>
          <a:bodyPr wrap="square" rtlCol="0">
            <a:spAutoFit/>
          </a:bodyPr>
          <a:lstStyle/>
          <a:p>
            <a:pPr marL="285750" indent="-285750">
              <a:buFont typeface="Wingdings" panose="05000000000000000000" pitchFamily="2" charset="2"/>
              <a:buChar char="q"/>
            </a:pPr>
            <a:r>
              <a:rPr lang="en-US" dirty="0"/>
              <a:t>The Caucus chair opens up floor nominations.</a:t>
            </a:r>
          </a:p>
          <a:p>
            <a:pPr marL="285750" indent="-285750">
              <a:buFont typeface="Wingdings" panose="05000000000000000000" pitchFamily="2" charset="2"/>
              <a:buChar char="q"/>
            </a:pPr>
            <a:r>
              <a:rPr lang="en-US" dirty="0"/>
              <a:t>The individual accepts or declines.</a:t>
            </a:r>
          </a:p>
          <a:p>
            <a:pPr marL="285750" indent="-285750">
              <a:buFont typeface="Wingdings" panose="05000000000000000000" pitchFamily="2" charset="2"/>
              <a:buChar char="q"/>
            </a:pPr>
            <a:r>
              <a:rPr lang="en-US" dirty="0"/>
              <a:t>Names of individuals who accept their nomination is written on the Kraft paper.</a:t>
            </a:r>
          </a:p>
        </p:txBody>
      </p:sp>
    </p:spTree>
    <p:extLst>
      <p:ext uri="{BB962C8B-B14F-4D97-AF65-F5344CB8AC3E}">
        <p14:creationId xmlns:p14="http://schemas.microsoft.com/office/powerpoint/2010/main" val="5247653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A0978F2-9238-7C14-706D-D7F4F12266FE}"/>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5788440-C5A2-66AA-F220-FF870219F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1C302A4F-B261-DC13-5F14-34283029F1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351564" cy="68580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DBC17910-7866-ECA4-C6A5-7EE6E64800C1}"/>
              </a:ext>
            </a:extLst>
          </p:cNvPr>
          <p:cNvSpPr txBox="1"/>
          <p:nvPr/>
        </p:nvSpPr>
        <p:spPr>
          <a:xfrm>
            <a:off x="405027" y="957005"/>
            <a:ext cx="3024856" cy="2795160"/>
          </a:xfrm>
          <a:prstGeom prst="rect">
            <a:avLst/>
          </a:prstGeom>
        </p:spPr>
        <p:txBody>
          <a:bodyPr vert="horz" lIns="91440" tIns="45720" rIns="91440" bIns="45720" rtlCol="0" anchor="b">
            <a:normAutofit/>
          </a:bodyPr>
          <a:lstStyle/>
          <a:p>
            <a:pPr algn="ctr" defTabSz="914400">
              <a:lnSpc>
                <a:spcPct val="90000"/>
              </a:lnSpc>
              <a:spcBef>
                <a:spcPct val="0"/>
              </a:spcBef>
              <a:spcAft>
                <a:spcPts val="600"/>
              </a:spcAft>
            </a:pPr>
            <a:endParaRPr lang="en-US" sz="3800" b="1" kern="1200" dirty="0">
              <a:solidFill>
                <a:schemeClr val="tx1"/>
              </a:solidFill>
              <a:latin typeface="+mj-lt"/>
              <a:ea typeface="+mj-ea"/>
              <a:cs typeface="+mj-cs"/>
            </a:endParaRPr>
          </a:p>
          <a:p>
            <a:pPr algn="ctr" defTabSz="914400">
              <a:lnSpc>
                <a:spcPct val="90000"/>
              </a:lnSpc>
              <a:spcBef>
                <a:spcPct val="0"/>
              </a:spcBef>
              <a:spcAft>
                <a:spcPts val="600"/>
              </a:spcAft>
            </a:pPr>
            <a:endParaRPr lang="en-US" sz="3800" b="1" kern="1200" dirty="0">
              <a:solidFill>
                <a:schemeClr val="tx1"/>
              </a:solidFill>
              <a:latin typeface="+mj-lt"/>
              <a:ea typeface="+mj-ea"/>
              <a:cs typeface="+mj-cs"/>
            </a:endParaRPr>
          </a:p>
          <a:p>
            <a:pPr algn="ctr" defTabSz="914400">
              <a:lnSpc>
                <a:spcPct val="90000"/>
              </a:lnSpc>
              <a:spcBef>
                <a:spcPct val="0"/>
              </a:spcBef>
              <a:spcAft>
                <a:spcPts val="600"/>
              </a:spcAft>
            </a:pPr>
            <a:r>
              <a:rPr lang="en-US" sz="3800" b="1" kern="1200" dirty="0">
                <a:solidFill>
                  <a:schemeClr val="tx1"/>
                </a:solidFill>
                <a:latin typeface="+mj-lt"/>
                <a:ea typeface="+mj-ea"/>
                <a:cs typeface="+mj-cs"/>
              </a:rPr>
              <a:t>Speech</a:t>
            </a:r>
          </a:p>
        </p:txBody>
      </p:sp>
      <p:sp>
        <p:nvSpPr>
          <p:cNvPr id="2" name="TextBox 1">
            <a:extLst>
              <a:ext uri="{FF2B5EF4-FFF2-40B4-BE49-F238E27FC236}">
                <a16:creationId xmlns:a16="http://schemas.microsoft.com/office/drawing/2014/main" id="{96CDCB3D-D468-E054-1666-147B8133B5E7}"/>
              </a:ext>
            </a:extLst>
          </p:cNvPr>
          <p:cNvSpPr txBox="1"/>
          <p:nvPr/>
        </p:nvSpPr>
        <p:spPr>
          <a:xfrm>
            <a:off x="4351564" y="3105834"/>
            <a:ext cx="4556944" cy="646331"/>
          </a:xfrm>
          <a:prstGeom prst="rect">
            <a:avLst/>
          </a:prstGeom>
          <a:noFill/>
        </p:spPr>
        <p:txBody>
          <a:bodyPr wrap="square" rtlCol="0">
            <a:spAutoFit/>
          </a:bodyPr>
          <a:lstStyle/>
          <a:p>
            <a:pPr marL="285750" indent="-285750">
              <a:buFont typeface="Wingdings" panose="05000000000000000000" pitchFamily="2" charset="2"/>
              <a:buChar char="q"/>
            </a:pPr>
            <a:r>
              <a:rPr lang="en-US" dirty="0"/>
              <a:t>The Caucus chair allows each candidate to speak for two minutes.</a:t>
            </a:r>
          </a:p>
        </p:txBody>
      </p:sp>
    </p:spTree>
    <p:extLst>
      <p:ext uri="{BB962C8B-B14F-4D97-AF65-F5344CB8AC3E}">
        <p14:creationId xmlns:p14="http://schemas.microsoft.com/office/powerpoint/2010/main" val="21455247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392E5A0-5224-13AC-D071-255B111EC342}"/>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303872F-C7E6-9208-4716-9F82BF8E8D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5A3CA742-AAAE-19FB-3617-F8C0058089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351564" cy="68580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8809A90F-91D8-60D1-7844-01E53F35BA30}"/>
              </a:ext>
            </a:extLst>
          </p:cNvPr>
          <p:cNvSpPr txBox="1"/>
          <p:nvPr/>
        </p:nvSpPr>
        <p:spPr>
          <a:xfrm>
            <a:off x="340734" y="764509"/>
            <a:ext cx="3024856" cy="2795160"/>
          </a:xfrm>
          <a:prstGeom prst="rect">
            <a:avLst/>
          </a:prstGeom>
        </p:spPr>
        <p:txBody>
          <a:bodyPr vert="horz" lIns="91440" tIns="45720" rIns="91440" bIns="45720" rtlCol="0" anchor="b">
            <a:normAutofit/>
          </a:bodyPr>
          <a:lstStyle/>
          <a:p>
            <a:pPr algn="ctr" defTabSz="914400">
              <a:lnSpc>
                <a:spcPct val="90000"/>
              </a:lnSpc>
              <a:spcBef>
                <a:spcPct val="0"/>
              </a:spcBef>
              <a:spcAft>
                <a:spcPts val="600"/>
              </a:spcAft>
            </a:pPr>
            <a:endParaRPr lang="en-US" sz="3800" b="1" kern="1200" dirty="0">
              <a:solidFill>
                <a:schemeClr val="tx1"/>
              </a:solidFill>
              <a:latin typeface="+mj-lt"/>
              <a:ea typeface="+mj-ea"/>
              <a:cs typeface="+mj-cs"/>
            </a:endParaRPr>
          </a:p>
          <a:p>
            <a:pPr algn="ctr" defTabSz="914400">
              <a:lnSpc>
                <a:spcPct val="90000"/>
              </a:lnSpc>
              <a:spcBef>
                <a:spcPct val="0"/>
              </a:spcBef>
              <a:spcAft>
                <a:spcPts val="600"/>
              </a:spcAft>
            </a:pPr>
            <a:r>
              <a:rPr lang="en-US" sz="3800" b="1" kern="1200" dirty="0">
                <a:solidFill>
                  <a:schemeClr val="tx1"/>
                </a:solidFill>
                <a:latin typeface="+mj-lt"/>
                <a:ea typeface="+mj-ea"/>
                <a:cs typeface="+mj-cs"/>
              </a:rPr>
              <a:t>Voting</a:t>
            </a:r>
          </a:p>
        </p:txBody>
      </p:sp>
      <p:sp>
        <p:nvSpPr>
          <p:cNvPr id="2" name="TextBox 1">
            <a:extLst>
              <a:ext uri="{FF2B5EF4-FFF2-40B4-BE49-F238E27FC236}">
                <a16:creationId xmlns:a16="http://schemas.microsoft.com/office/drawing/2014/main" id="{79BEB323-893E-3168-00F8-A9991AAD7946}"/>
              </a:ext>
            </a:extLst>
          </p:cNvPr>
          <p:cNvSpPr txBox="1"/>
          <p:nvPr/>
        </p:nvSpPr>
        <p:spPr>
          <a:xfrm>
            <a:off x="4351564" y="312627"/>
            <a:ext cx="4556944" cy="6494085"/>
          </a:xfrm>
          <a:prstGeom prst="rect">
            <a:avLst/>
          </a:prstGeom>
          <a:noFill/>
        </p:spPr>
        <p:txBody>
          <a:bodyPr wrap="square" rtlCol="0">
            <a:spAutoFit/>
          </a:bodyPr>
          <a:lstStyle/>
          <a:p>
            <a:pPr marL="285750" indent="-285750">
              <a:buFont typeface="Wingdings" panose="05000000000000000000" pitchFamily="2" charset="2"/>
              <a:buChar char="q"/>
            </a:pPr>
            <a:r>
              <a:rPr lang="en-US" sz="1600" dirty="0"/>
              <a:t>The Caucus chair appoints at a minimum two precinct members to act as the teller</a:t>
            </a:r>
          </a:p>
          <a:p>
            <a:r>
              <a:rPr lang="en-US" sz="1600" dirty="0"/>
              <a:t>       committee.</a:t>
            </a:r>
          </a:p>
          <a:p>
            <a:pPr marL="285750" indent="-285750">
              <a:buFont typeface="Wingdings" panose="05000000000000000000" pitchFamily="2" charset="2"/>
              <a:buChar char="q"/>
            </a:pPr>
            <a:r>
              <a:rPr lang="en-US" sz="1600" dirty="0"/>
              <a:t>The Caucus chair will go over the voting procedures, state what is being currently</a:t>
            </a:r>
          </a:p>
          <a:p>
            <a:r>
              <a:rPr lang="en-US" sz="1600"/>
              <a:t>       voted </a:t>
            </a:r>
            <a:r>
              <a:rPr lang="en-US" sz="1600" dirty="0"/>
              <a:t>on and who the candidates are.</a:t>
            </a:r>
          </a:p>
          <a:p>
            <a:pPr marL="285750" indent="-285750">
              <a:buFont typeface="Wingdings" panose="05000000000000000000" pitchFamily="2" charset="2"/>
              <a:buChar char="q"/>
            </a:pPr>
            <a:r>
              <a:rPr lang="en-US" sz="1600" dirty="0"/>
              <a:t>The Caucus chair will instruct the teller committee to distribute the ballots.  </a:t>
            </a:r>
            <a:r>
              <a:rPr lang="en-US" sz="1600" dirty="0">
                <a:solidFill>
                  <a:srgbClr val="C00000"/>
                </a:solidFill>
              </a:rPr>
              <a:t>NOTE:  Teller committee members will only distribute ballots to those members present that have been properly credentialed and verified to vote in the precinct they are attending.  Individuals identified as visitors are not allowed to vote and will not receive a ballot.</a:t>
            </a:r>
          </a:p>
          <a:p>
            <a:pPr marL="285750" indent="-285750">
              <a:buFont typeface="Wingdings" panose="05000000000000000000" pitchFamily="2" charset="2"/>
              <a:buChar char="q"/>
            </a:pPr>
            <a:r>
              <a:rPr lang="en-US" sz="1600" dirty="0"/>
              <a:t> Precinct Caucus members are given a   </a:t>
            </a:r>
          </a:p>
          <a:p>
            <a:r>
              <a:rPr lang="en-US" sz="1600" dirty="0"/>
              <a:t>       few minutes to vote.</a:t>
            </a:r>
          </a:p>
          <a:p>
            <a:pPr marL="285750" indent="-285750">
              <a:buFont typeface="Wingdings" panose="05000000000000000000" pitchFamily="2" charset="2"/>
              <a:buChar char="q"/>
            </a:pPr>
            <a:r>
              <a:rPr lang="en-US" sz="1600" dirty="0"/>
              <a:t>Teller committee members collect the </a:t>
            </a:r>
          </a:p>
          <a:p>
            <a:r>
              <a:rPr lang="en-US" sz="1600" dirty="0"/>
              <a:t>       ballots, count the votes for each </a:t>
            </a:r>
          </a:p>
          <a:p>
            <a:r>
              <a:rPr lang="en-US" sz="1600" dirty="0"/>
              <a:t>       candidate and post the results on the </a:t>
            </a:r>
          </a:p>
          <a:p>
            <a:r>
              <a:rPr lang="en-US" sz="1600" dirty="0"/>
              <a:t>       Kraft paper where the candidate names </a:t>
            </a:r>
          </a:p>
          <a:p>
            <a:r>
              <a:rPr lang="en-US" sz="1600" dirty="0"/>
              <a:t>       had been previously written.</a:t>
            </a:r>
          </a:p>
          <a:p>
            <a:pPr marL="285750" indent="-285750">
              <a:buFont typeface="Wingdings" panose="05000000000000000000" pitchFamily="2" charset="2"/>
              <a:buChar char="q"/>
            </a:pPr>
            <a:r>
              <a:rPr lang="en-US" sz="1600" dirty="0"/>
              <a:t>The Caucus chair announces the results.</a:t>
            </a:r>
          </a:p>
          <a:p>
            <a:pPr marL="285750" indent="-285750">
              <a:buFont typeface="Wingdings" panose="05000000000000000000" pitchFamily="2" charset="2"/>
              <a:buChar char="q"/>
            </a:pPr>
            <a:r>
              <a:rPr lang="en-US" sz="1600" dirty="0"/>
              <a:t>Designated Caucus secretary begins to prepare the appropriate Certificate of Election.</a:t>
            </a:r>
          </a:p>
          <a:p>
            <a:pPr marL="285750" indent="-285750">
              <a:buFont typeface="Wingdings" panose="05000000000000000000" pitchFamily="2" charset="2"/>
              <a:buChar char="q"/>
            </a:pPr>
            <a:r>
              <a:rPr lang="en-US" sz="1600" dirty="0"/>
              <a:t>Repeat this process for each election.</a:t>
            </a:r>
          </a:p>
          <a:p>
            <a:endParaRPr lang="en-US" sz="1600" dirty="0"/>
          </a:p>
        </p:txBody>
      </p:sp>
      <p:pic>
        <p:nvPicPr>
          <p:cNvPr id="3" name="Picture 2">
            <a:hlinkClick r:id="" action="ppaction://hlinkshowjump?jump=endshow"/>
            <a:extLst>
              <a:ext uri="{FF2B5EF4-FFF2-40B4-BE49-F238E27FC236}">
                <a16:creationId xmlns:a16="http://schemas.microsoft.com/office/drawing/2014/main" id="{E33E2009-E1FA-2D39-A489-F02D01E74A1A}"/>
              </a:ext>
            </a:extLst>
          </p:cNvPr>
          <p:cNvPicPr>
            <a:picLocks noChangeAspect="1"/>
          </p:cNvPicPr>
          <p:nvPr/>
        </p:nvPicPr>
        <p:blipFill>
          <a:blip r:embed="rId2"/>
          <a:stretch>
            <a:fillRect/>
          </a:stretch>
        </p:blipFill>
        <p:spPr>
          <a:xfrm>
            <a:off x="1389826" y="3737189"/>
            <a:ext cx="926672" cy="926672"/>
          </a:xfrm>
          <a:prstGeom prst="rect">
            <a:avLst/>
          </a:prstGeom>
        </p:spPr>
      </p:pic>
    </p:spTree>
    <p:extLst>
      <p:ext uri="{BB962C8B-B14F-4D97-AF65-F5344CB8AC3E}">
        <p14:creationId xmlns:p14="http://schemas.microsoft.com/office/powerpoint/2010/main" val="3006128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1683917-292E-84C0-EFCE-CAB91DEBF168}"/>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ADD1FCA-8ACB-4958-81DD-4CDD6D3E1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351564" cy="68580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E8E49FA3-1341-50C8-A13B-FCB831401E12}"/>
              </a:ext>
            </a:extLst>
          </p:cNvPr>
          <p:cNvSpPr txBox="1"/>
          <p:nvPr/>
        </p:nvSpPr>
        <p:spPr>
          <a:xfrm>
            <a:off x="580056" y="992094"/>
            <a:ext cx="2712684" cy="2795160"/>
          </a:xfrm>
          <a:prstGeom prst="rect">
            <a:avLst/>
          </a:prstGeom>
        </p:spPr>
        <p:txBody>
          <a:bodyPr vert="horz" lIns="91440" tIns="45720" rIns="91440" bIns="45720" rtlCol="0" anchor="b">
            <a:normAutofit/>
          </a:bodyPr>
          <a:lstStyle/>
          <a:p>
            <a:pPr algn="ctr" defTabSz="914400">
              <a:lnSpc>
                <a:spcPct val="90000"/>
              </a:lnSpc>
              <a:spcBef>
                <a:spcPct val="0"/>
              </a:spcBef>
              <a:spcAft>
                <a:spcPts val="600"/>
              </a:spcAft>
            </a:pPr>
            <a:r>
              <a:rPr lang="en-US" sz="3800" b="1" kern="1200">
                <a:solidFill>
                  <a:schemeClr val="tx1"/>
                </a:solidFill>
                <a:latin typeface="+mj-lt"/>
                <a:ea typeface="+mj-ea"/>
                <a:cs typeface="+mj-cs"/>
              </a:rPr>
              <a:t>Packet Contents</a:t>
            </a:r>
          </a:p>
        </p:txBody>
      </p:sp>
      <p:pic>
        <p:nvPicPr>
          <p:cNvPr id="2" name="Picture 1">
            <a:extLst>
              <a:ext uri="{FF2B5EF4-FFF2-40B4-BE49-F238E27FC236}">
                <a16:creationId xmlns:a16="http://schemas.microsoft.com/office/drawing/2014/main" id="{3F43A5FB-18DC-55B0-2681-BAA56F6878A3}"/>
              </a:ext>
            </a:extLst>
          </p:cNvPr>
          <p:cNvPicPr>
            <a:picLocks noChangeAspect="1"/>
          </p:cNvPicPr>
          <p:nvPr/>
        </p:nvPicPr>
        <p:blipFill>
          <a:blip r:embed="rId2"/>
          <a:stretch>
            <a:fillRect/>
          </a:stretch>
        </p:blipFill>
        <p:spPr>
          <a:xfrm>
            <a:off x="4421813" y="642824"/>
            <a:ext cx="4281487" cy="5542377"/>
          </a:xfrm>
          <a:prstGeom prst="rect">
            <a:avLst/>
          </a:prstGeom>
        </p:spPr>
      </p:pic>
    </p:spTree>
    <p:extLst>
      <p:ext uri="{BB962C8B-B14F-4D97-AF65-F5344CB8AC3E}">
        <p14:creationId xmlns:p14="http://schemas.microsoft.com/office/powerpoint/2010/main" val="30599784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F1CC0FF-ED5C-0AB6-89DC-46A519F11ACD}"/>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B312984-22D1-6C9F-6490-73DAA26EE3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49B87182-C409-7B36-24D2-1985358586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351564" cy="68580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E83ABCBB-F874-2429-2EEA-818998F4F294}"/>
              </a:ext>
            </a:extLst>
          </p:cNvPr>
          <p:cNvSpPr txBox="1"/>
          <p:nvPr/>
        </p:nvSpPr>
        <p:spPr>
          <a:xfrm>
            <a:off x="672925" y="2031420"/>
            <a:ext cx="2712684" cy="2795160"/>
          </a:xfrm>
          <a:prstGeom prst="rect">
            <a:avLst/>
          </a:prstGeom>
        </p:spPr>
        <p:txBody>
          <a:bodyPr vert="horz" lIns="91440" tIns="45720" rIns="91440" bIns="45720" rtlCol="0" anchor="b">
            <a:normAutofit fontScale="77500" lnSpcReduction="20000"/>
          </a:bodyPr>
          <a:lstStyle/>
          <a:p>
            <a:pPr algn="ctr" defTabSz="914400">
              <a:lnSpc>
                <a:spcPct val="90000"/>
              </a:lnSpc>
              <a:spcBef>
                <a:spcPct val="0"/>
              </a:spcBef>
              <a:spcAft>
                <a:spcPts val="600"/>
              </a:spcAft>
            </a:pPr>
            <a:r>
              <a:rPr lang="en-US" sz="3800" b="1" kern="1200" dirty="0">
                <a:solidFill>
                  <a:schemeClr val="tx1"/>
                </a:solidFill>
                <a:latin typeface="+mj-lt"/>
                <a:ea typeface="+mj-ea"/>
                <a:cs typeface="+mj-cs"/>
              </a:rPr>
              <a:t>Summary of Robert’s Rules of Order and </a:t>
            </a:r>
          </a:p>
          <a:p>
            <a:pPr algn="ctr" defTabSz="914400">
              <a:lnSpc>
                <a:spcPct val="90000"/>
              </a:lnSpc>
              <a:spcBef>
                <a:spcPct val="0"/>
              </a:spcBef>
              <a:spcAft>
                <a:spcPts val="600"/>
              </a:spcAft>
            </a:pPr>
            <a:r>
              <a:rPr lang="en-US" sz="3800" b="1" kern="1200" dirty="0">
                <a:solidFill>
                  <a:schemeClr val="tx1"/>
                </a:solidFill>
                <a:latin typeface="+mj-lt"/>
                <a:ea typeface="+mj-ea"/>
                <a:cs typeface="+mj-cs"/>
              </a:rPr>
              <a:t>El Paso County By-laws Article VI D regarding running of a caucus, page 2</a:t>
            </a:r>
          </a:p>
        </p:txBody>
      </p:sp>
      <p:pic>
        <p:nvPicPr>
          <p:cNvPr id="3" name="Picture 2">
            <a:extLst>
              <a:ext uri="{FF2B5EF4-FFF2-40B4-BE49-F238E27FC236}">
                <a16:creationId xmlns:a16="http://schemas.microsoft.com/office/drawing/2014/main" id="{D5483C61-6291-F3E8-7016-DDA125A7A3E4}"/>
              </a:ext>
            </a:extLst>
          </p:cNvPr>
          <p:cNvPicPr>
            <a:picLocks noChangeAspect="1"/>
          </p:cNvPicPr>
          <p:nvPr/>
        </p:nvPicPr>
        <p:blipFill>
          <a:blip r:embed="rId2"/>
          <a:stretch>
            <a:fillRect/>
          </a:stretch>
        </p:blipFill>
        <p:spPr>
          <a:xfrm>
            <a:off x="4664700" y="914182"/>
            <a:ext cx="3886537" cy="5029636"/>
          </a:xfrm>
          <a:prstGeom prst="rect">
            <a:avLst/>
          </a:prstGeom>
        </p:spPr>
      </p:pic>
    </p:spTree>
    <p:extLst>
      <p:ext uri="{BB962C8B-B14F-4D97-AF65-F5344CB8AC3E}">
        <p14:creationId xmlns:p14="http://schemas.microsoft.com/office/powerpoint/2010/main" val="8460368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124521D-36BA-7D9A-AD82-337F7BD3F671}"/>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6E94C32-3076-9B4B-331C-50437823B7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95FAD261-6BDE-6186-A395-EE88F12849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351564" cy="68580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458E00B2-4EF5-7388-27A3-0A126C3E0DE7}"/>
              </a:ext>
            </a:extLst>
          </p:cNvPr>
          <p:cNvSpPr txBox="1"/>
          <p:nvPr/>
        </p:nvSpPr>
        <p:spPr>
          <a:xfrm>
            <a:off x="287163" y="1842200"/>
            <a:ext cx="3091832" cy="2795160"/>
          </a:xfrm>
          <a:prstGeom prst="rect">
            <a:avLst/>
          </a:prstGeom>
        </p:spPr>
        <p:txBody>
          <a:bodyPr vert="horz" lIns="91440" tIns="45720" rIns="91440" bIns="45720" rtlCol="0" anchor="b">
            <a:normAutofit/>
          </a:bodyPr>
          <a:lstStyle/>
          <a:p>
            <a:pPr algn="ctr" defTabSz="914400">
              <a:lnSpc>
                <a:spcPct val="90000"/>
              </a:lnSpc>
              <a:spcBef>
                <a:spcPct val="0"/>
              </a:spcBef>
              <a:spcAft>
                <a:spcPts val="600"/>
              </a:spcAft>
            </a:pPr>
            <a:r>
              <a:rPr lang="en-US" sz="3800" b="1" kern="1200" dirty="0">
                <a:solidFill>
                  <a:schemeClr val="tx1"/>
                </a:solidFill>
                <a:latin typeface="+mj-lt"/>
                <a:ea typeface="+mj-ea"/>
                <a:cs typeface="+mj-cs"/>
              </a:rPr>
              <a:t>Agenda for Caucus Chairperson</a:t>
            </a:r>
          </a:p>
          <a:p>
            <a:pPr algn="ctr" defTabSz="914400">
              <a:lnSpc>
                <a:spcPct val="90000"/>
              </a:lnSpc>
              <a:spcBef>
                <a:spcPct val="0"/>
              </a:spcBef>
              <a:spcAft>
                <a:spcPts val="600"/>
              </a:spcAft>
            </a:pPr>
            <a:r>
              <a:rPr lang="en-US" sz="3800" b="1" dirty="0">
                <a:latin typeface="+mj-lt"/>
                <a:ea typeface="+mj-ea"/>
                <a:cs typeface="+mj-cs"/>
              </a:rPr>
              <a:t>(Pages 3 – 5)</a:t>
            </a:r>
            <a:endParaRPr lang="en-US" sz="3800" b="1" kern="1200" dirty="0">
              <a:solidFill>
                <a:schemeClr val="tx1"/>
              </a:solidFill>
              <a:latin typeface="+mj-lt"/>
              <a:ea typeface="+mj-ea"/>
              <a:cs typeface="+mj-cs"/>
            </a:endParaRPr>
          </a:p>
        </p:txBody>
      </p:sp>
      <p:pic>
        <p:nvPicPr>
          <p:cNvPr id="3" name="Picture 2">
            <a:extLst>
              <a:ext uri="{FF2B5EF4-FFF2-40B4-BE49-F238E27FC236}">
                <a16:creationId xmlns:a16="http://schemas.microsoft.com/office/drawing/2014/main" id="{022FEBBC-75A4-D486-8302-CA7A43B718E6}"/>
              </a:ext>
            </a:extLst>
          </p:cNvPr>
          <p:cNvPicPr>
            <a:picLocks noChangeAspect="1"/>
          </p:cNvPicPr>
          <p:nvPr/>
        </p:nvPicPr>
        <p:blipFill>
          <a:blip r:embed="rId2"/>
          <a:stretch>
            <a:fillRect/>
          </a:stretch>
        </p:blipFill>
        <p:spPr>
          <a:xfrm>
            <a:off x="3545769" y="138034"/>
            <a:ext cx="2493338" cy="3226673"/>
          </a:xfrm>
          <a:prstGeom prst="rect">
            <a:avLst/>
          </a:prstGeom>
        </p:spPr>
      </p:pic>
      <p:pic>
        <p:nvPicPr>
          <p:cNvPr id="5" name="Picture 4">
            <a:extLst>
              <a:ext uri="{FF2B5EF4-FFF2-40B4-BE49-F238E27FC236}">
                <a16:creationId xmlns:a16="http://schemas.microsoft.com/office/drawing/2014/main" id="{986C99FD-BC94-175C-FF67-CD2869E23E9A}"/>
              </a:ext>
            </a:extLst>
          </p:cNvPr>
          <p:cNvPicPr>
            <a:picLocks noChangeAspect="1"/>
          </p:cNvPicPr>
          <p:nvPr/>
        </p:nvPicPr>
        <p:blipFill>
          <a:blip r:embed="rId3"/>
          <a:stretch>
            <a:fillRect/>
          </a:stretch>
        </p:blipFill>
        <p:spPr>
          <a:xfrm>
            <a:off x="6440007" y="138034"/>
            <a:ext cx="2493338" cy="3226673"/>
          </a:xfrm>
          <a:prstGeom prst="rect">
            <a:avLst/>
          </a:prstGeom>
        </p:spPr>
      </p:pic>
      <p:pic>
        <p:nvPicPr>
          <p:cNvPr id="6" name="Picture 5">
            <a:extLst>
              <a:ext uri="{FF2B5EF4-FFF2-40B4-BE49-F238E27FC236}">
                <a16:creationId xmlns:a16="http://schemas.microsoft.com/office/drawing/2014/main" id="{39207114-B28F-EFD3-662C-8644518EDD2B}"/>
              </a:ext>
            </a:extLst>
          </p:cNvPr>
          <p:cNvPicPr>
            <a:picLocks noChangeAspect="1"/>
          </p:cNvPicPr>
          <p:nvPr/>
        </p:nvPicPr>
        <p:blipFill>
          <a:blip r:embed="rId4"/>
          <a:stretch>
            <a:fillRect/>
          </a:stretch>
        </p:blipFill>
        <p:spPr>
          <a:xfrm>
            <a:off x="5233765" y="3493294"/>
            <a:ext cx="2412483" cy="3174356"/>
          </a:xfrm>
          <a:prstGeom prst="rect">
            <a:avLst/>
          </a:prstGeom>
        </p:spPr>
      </p:pic>
    </p:spTree>
    <p:extLst>
      <p:ext uri="{BB962C8B-B14F-4D97-AF65-F5344CB8AC3E}">
        <p14:creationId xmlns:p14="http://schemas.microsoft.com/office/powerpoint/2010/main" val="25011696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27AF963-F8DE-A0AF-9B1A-B1DD3EB5D9AF}"/>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2A4EED3-B0C4-C285-817B-2DE8F43BFD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57786F6C-0D2C-B8A7-D298-D497C66DD1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351564" cy="68580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6E4FCE77-9043-DFDA-F96A-B620C40FC6FA}"/>
              </a:ext>
            </a:extLst>
          </p:cNvPr>
          <p:cNvSpPr txBox="1"/>
          <p:nvPr/>
        </p:nvSpPr>
        <p:spPr>
          <a:xfrm>
            <a:off x="580056" y="992094"/>
            <a:ext cx="2712684" cy="2795160"/>
          </a:xfrm>
          <a:prstGeom prst="rect">
            <a:avLst/>
          </a:prstGeom>
        </p:spPr>
        <p:txBody>
          <a:bodyPr vert="horz" lIns="91440" tIns="45720" rIns="91440" bIns="45720" rtlCol="0" anchor="b">
            <a:normAutofit/>
          </a:bodyPr>
          <a:lstStyle/>
          <a:p>
            <a:pPr algn="ctr" defTabSz="914400">
              <a:lnSpc>
                <a:spcPct val="90000"/>
              </a:lnSpc>
              <a:spcBef>
                <a:spcPct val="0"/>
              </a:spcBef>
              <a:spcAft>
                <a:spcPts val="600"/>
              </a:spcAft>
            </a:pPr>
            <a:r>
              <a:rPr lang="en-US" sz="3800" b="1" kern="1200" dirty="0">
                <a:solidFill>
                  <a:schemeClr val="tx1"/>
                </a:solidFill>
                <a:latin typeface="+mj-lt"/>
                <a:ea typeface="+mj-ea"/>
                <a:cs typeface="+mj-cs"/>
              </a:rPr>
              <a:t>Caucus Signs</a:t>
            </a:r>
          </a:p>
        </p:txBody>
      </p:sp>
      <p:pic>
        <p:nvPicPr>
          <p:cNvPr id="5" name="Picture 4">
            <a:extLst>
              <a:ext uri="{FF2B5EF4-FFF2-40B4-BE49-F238E27FC236}">
                <a16:creationId xmlns:a16="http://schemas.microsoft.com/office/drawing/2014/main" id="{3298C982-31A5-2CE8-575B-45593B7EAE66}"/>
              </a:ext>
            </a:extLst>
          </p:cNvPr>
          <p:cNvPicPr>
            <a:picLocks noChangeAspect="1"/>
          </p:cNvPicPr>
          <p:nvPr/>
        </p:nvPicPr>
        <p:blipFill>
          <a:blip r:embed="rId2"/>
          <a:stretch>
            <a:fillRect/>
          </a:stretch>
        </p:blipFill>
        <p:spPr>
          <a:xfrm>
            <a:off x="4049011" y="90747"/>
            <a:ext cx="3223328" cy="2466795"/>
          </a:xfrm>
          <a:prstGeom prst="rect">
            <a:avLst/>
          </a:prstGeom>
          <a:ln w="31750">
            <a:solidFill>
              <a:schemeClr val="tx1"/>
            </a:solidFill>
          </a:ln>
        </p:spPr>
      </p:pic>
      <p:pic>
        <p:nvPicPr>
          <p:cNvPr id="7" name="Picture 6">
            <a:extLst>
              <a:ext uri="{FF2B5EF4-FFF2-40B4-BE49-F238E27FC236}">
                <a16:creationId xmlns:a16="http://schemas.microsoft.com/office/drawing/2014/main" id="{69F4CDF2-FC23-82C9-4937-14D527FBDD76}"/>
              </a:ext>
            </a:extLst>
          </p:cNvPr>
          <p:cNvPicPr>
            <a:picLocks noChangeAspect="1"/>
          </p:cNvPicPr>
          <p:nvPr/>
        </p:nvPicPr>
        <p:blipFill>
          <a:blip r:embed="rId3"/>
          <a:stretch>
            <a:fillRect/>
          </a:stretch>
        </p:blipFill>
        <p:spPr>
          <a:xfrm>
            <a:off x="6277276" y="2789025"/>
            <a:ext cx="2604838" cy="3978228"/>
          </a:xfrm>
          <a:prstGeom prst="rect">
            <a:avLst/>
          </a:prstGeom>
          <a:ln w="31750">
            <a:solidFill>
              <a:schemeClr val="tx1"/>
            </a:solidFill>
          </a:ln>
        </p:spPr>
      </p:pic>
    </p:spTree>
    <p:extLst>
      <p:ext uri="{BB962C8B-B14F-4D97-AF65-F5344CB8AC3E}">
        <p14:creationId xmlns:p14="http://schemas.microsoft.com/office/powerpoint/2010/main" val="21320492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2D9F3C5-D1B2-95E1-08BC-8AED91E6D8A9}"/>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E92BEA0-1D82-7BC9-349F-EC939EFF73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2E7AE886-A9C2-60FE-1E3E-7F2F2B0B45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351564" cy="68580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E968A67D-F6DC-4523-79C5-A0C3CDBA9112}"/>
              </a:ext>
            </a:extLst>
          </p:cNvPr>
          <p:cNvSpPr txBox="1"/>
          <p:nvPr/>
        </p:nvSpPr>
        <p:spPr>
          <a:xfrm>
            <a:off x="502888" y="1727900"/>
            <a:ext cx="2712684" cy="2795160"/>
          </a:xfrm>
          <a:prstGeom prst="rect">
            <a:avLst/>
          </a:prstGeom>
        </p:spPr>
        <p:txBody>
          <a:bodyPr vert="horz" lIns="91440" tIns="45720" rIns="91440" bIns="45720" rtlCol="0" anchor="b">
            <a:normAutofit fontScale="77500" lnSpcReduction="20000"/>
          </a:bodyPr>
          <a:lstStyle/>
          <a:p>
            <a:pPr algn="ctr" defTabSz="914400">
              <a:lnSpc>
                <a:spcPct val="90000"/>
              </a:lnSpc>
              <a:spcBef>
                <a:spcPct val="0"/>
              </a:spcBef>
              <a:spcAft>
                <a:spcPts val="600"/>
              </a:spcAft>
            </a:pPr>
            <a:r>
              <a:rPr lang="en-US" sz="3800" b="1" kern="1200" dirty="0">
                <a:solidFill>
                  <a:schemeClr val="tx1"/>
                </a:solidFill>
                <a:latin typeface="+mj-lt"/>
                <a:ea typeface="+mj-ea"/>
                <a:cs typeface="+mj-cs"/>
              </a:rPr>
              <a:t>List of all registered Republicans within your precinct eligible to participate in the caucus.</a:t>
            </a:r>
          </a:p>
        </p:txBody>
      </p:sp>
      <p:pic>
        <p:nvPicPr>
          <p:cNvPr id="8" name="Picture 7">
            <a:extLst>
              <a:ext uri="{FF2B5EF4-FFF2-40B4-BE49-F238E27FC236}">
                <a16:creationId xmlns:a16="http://schemas.microsoft.com/office/drawing/2014/main" id="{E736317C-4C31-1591-04FC-07D07F587D6E}"/>
              </a:ext>
            </a:extLst>
          </p:cNvPr>
          <p:cNvPicPr>
            <a:picLocks noChangeAspect="1"/>
          </p:cNvPicPr>
          <p:nvPr/>
        </p:nvPicPr>
        <p:blipFill>
          <a:blip r:embed="rId2"/>
          <a:stretch>
            <a:fillRect/>
          </a:stretch>
        </p:blipFill>
        <p:spPr>
          <a:xfrm>
            <a:off x="3915673" y="2221706"/>
            <a:ext cx="5128314" cy="2301354"/>
          </a:xfrm>
          <a:prstGeom prst="rect">
            <a:avLst/>
          </a:prstGeom>
        </p:spPr>
      </p:pic>
    </p:spTree>
    <p:extLst>
      <p:ext uri="{BB962C8B-B14F-4D97-AF65-F5344CB8AC3E}">
        <p14:creationId xmlns:p14="http://schemas.microsoft.com/office/powerpoint/2010/main" val="40977087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29A8D30-60AA-CE28-CFCA-2D221BB383EB}"/>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DADD1FCA-8ACB-4958-81DD-4CDD6D3E1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351564" cy="68580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60C1F675-F6D5-1DD9-DC38-E0FEA8540953}"/>
              </a:ext>
            </a:extLst>
          </p:cNvPr>
          <p:cNvSpPr txBox="1"/>
          <p:nvPr/>
        </p:nvSpPr>
        <p:spPr>
          <a:xfrm>
            <a:off x="580056" y="992094"/>
            <a:ext cx="2712684" cy="2795160"/>
          </a:xfrm>
          <a:prstGeom prst="rect">
            <a:avLst/>
          </a:prstGeom>
        </p:spPr>
        <p:txBody>
          <a:bodyPr vert="horz" lIns="91440" tIns="45720" rIns="91440" bIns="45720" rtlCol="0" anchor="b">
            <a:normAutofit/>
          </a:bodyPr>
          <a:lstStyle/>
          <a:p>
            <a:pPr algn="ctr" defTabSz="914400">
              <a:lnSpc>
                <a:spcPct val="90000"/>
              </a:lnSpc>
              <a:spcBef>
                <a:spcPct val="0"/>
              </a:spcBef>
              <a:spcAft>
                <a:spcPts val="600"/>
              </a:spcAft>
            </a:pPr>
            <a:r>
              <a:rPr lang="en-US" sz="3800" b="1" kern="1200" dirty="0">
                <a:solidFill>
                  <a:schemeClr val="tx1"/>
                </a:solidFill>
                <a:latin typeface="+mj-lt"/>
                <a:ea typeface="+mj-ea"/>
                <a:cs typeface="+mj-cs"/>
              </a:rPr>
              <a:t>Precinct Caucus</a:t>
            </a:r>
          </a:p>
          <a:p>
            <a:pPr algn="ctr" defTabSz="914400">
              <a:lnSpc>
                <a:spcPct val="90000"/>
              </a:lnSpc>
              <a:spcBef>
                <a:spcPct val="0"/>
              </a:spcBef>
              <a:spcAft>
                <a:spcPts val="600"/>
              </a:spcAft>
            </a:pPr>
            <a:r>
              <a:rPr lang="en-US" sz="3800" b="1" kern="1200">
                <a:solidFill>
                  <a:schemeClr val="tx1"/>
                </a:solidFill>
                <a:latin typeface="+mj-lt"/>
                <a:ea typeface="+mj-ea"/>
                <a:cs typeface="+mj-cs"/>
              </a:rPr>
              <a:t>Sign in Sheet</a:t>
            </a:r>
            <a:endParaRPr lang="en-US" sz="3800" b="1" kern="1200" dirty="0">
              <a:solidFill>
                <a:schemeClr val="tx1"/>
              </a:solidFill>
              <a:latin typeface="+mj-lt"/>
              <a:ea typeface="+mj-ea"/>
              <a:cs typeface="+mj-cs"/>
            </a:endParaRPr>
          </a:p>
        </p:txBody>
      </p:sp>
      <p:pic>
        <p:nvPicPr>
          <p:cNvPr id="6" name="Picture 5">
            <a:extLst>
              <a:ext uri="{FF2B5EF4-FFF2-40B4-BE49-F238E27FC236}">
                <a16:creationId xmlns:a16="http://schemas.microsoft.com/office/drawing/2014/main" id="{E4DDDB77-AFB0-CE03-39F3-EA3313D8E420}"/>
              </a:ext>
            </a:extLst>
          </p:cNvPr>
          <p:cNvPicPr>
            <a:picLocks noChangeAspect="1"/>
          </p:cNvPicPr>
          <p:nvPr/>
        </p:nvPicPr>
        <p:blipFill>
          <a:blip r:embed="rId2"/>
          <a:stretch>
            <a:fillRect/>
          </a:stretch>
        </p:blipFill>
        <p:spPr>
          <a:xfrm>
            <a:off x="4421813" y="643638"/>
            <a:ext cx="4281487" cy="5540748"/>
          </a:xfrm>
          <a:prstGeom prst="rect">
            <a:avLst/>
          </a:prstGeom>
        </p:spPr>
      </p:pic>
    </p:spTree>
    <p:extLst>
      <p:ext uri="{BB962C8B-B14F-4D97-AF65-F5344CB8AC3E}">
        <p14:creationId xmlns:p14="http://schemas.microsoft.com/office/powerpoint/2010/main" val="40718254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2F5C84C-40A0-A987-4CC9-0061E0355162}"/>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B69BE5E-97B4-2386-1229-6FF77B8277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8CF4381-1E63-2435-28CC-14F7DE1C94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351564" cy="68580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9EDF5CDF-C38B-5904-2C0F-60B0FFA3C677}"/>
              </a:ext>
            </a:extLst>
          </p:cNvPr>
          <p:cNvSpPr txBox="1"/>
          <p:nvPr/>
        </p:nvSpPr>
        <p:spPr>
          <a:xfrm>
            <a:off x="581469" y="1663606"/>
            <a:ext cx="2712684" cy="2795160"/>
          </a:xfrm>
          <a:prstGeom prst="rect">
            <a:avLst/>
          </a:prstGeom>
        </p:spPr>
        <p:txBody>
          <a:bodyPr vert="horz" lIns="91440" tIns="45720" rIns="91440" bIns="45720" rtlCol="0" anchor="b">
            <a:normAutofit/>
          </a:bodyPr>
          <a:lstStyle/>
          <a:p>
            <a:pPr algn="ctr" defTabSz="914400">
              <a:lnSpc>
                <a:spcPct val="90000"/>
              </a:lnSpc>
              <a:spcBef>
                <a:spcPct val="0"/>
              </a:spcBef>
              <a:spcAft>
                <a:spcPts val="600"/>
              </a:spcAft>
            </a:pPr>
            <a:r>
              <a:rPr lang="en-US" sz="3800" b="1" kern="1200" dirty="0">
                <a:solidFill>
                  <a:schemeClr val="tx1"/>
                </a:solidFill>
                <a:latin typeface="+mj-lt"/>
                <a:ea typeface="+mj-ea"/>
                <a:cs typeface="+mj-cs"/>
              </a:rPr>
              <a:t>Memo for Precinct Leaders.</a:t>
            </a:r>
          </a:p>
        </p:txBody>
      </p:sp>
      <p:pic>
        <p:nvPicPr>
          <p:cNvPr id="2" name="Picture 1">
            <a:extLst>
              <a:ext uri="{FF2B5EF4-FFF2-40B4-BE49-F238E27FC236}">
                <a16:creationId xmlns:a16="http://schemas.microsoft.com/office/drawing/2014/main" id="{78D2F5E8-2FCD-985A-3FA6-78532A72BDD7}"/>
              </a:ext>
            </a:extLst>
          </p:cNvPr>
          <p:cNvPicPr>
            <a:picLocks noChangeAspect="1"/>
          </p:cNvPicPr>
          <p:nvPr/>
        </p:nvPicPr>
        <p:blipFill>
          <a:blip r:embed="rId2"/>
          <a:stretch>
            <a:fillRect/>
          </a:stretch>
        </p:blipFill>
        <p:spPr>
          <a:xfrm>
            <a:off x="4169058" y="1641467"/>
            <a:ext cx="4766753" cy="3575065"/>
          </a:xfrm>
          <a:prstGeom prst="rect">
            <a:avLst/>
          </a:prstGeom>
        </p:spPr>
      </p:pic>
    </p:spTree>
    <p:extLst>
      <p:ext uri="{BB962C8B-B14F-4D97-AF65-F5344CB8AC3E}">
        <p14:creationId xmlns:p14="http://schemas.microsoft.com/office/powerpoint/2010/main" val="35304629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406</TotalTime>
  <Words>888</Words>
  <Application>Microsoft Office PowerPoint</Application>
  <PresentationFormat>Letter Paper (8.5x11 in)</PresentationFormat>
  <Paragraphs>151</Paragraphs>
  <Slides>25</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Aptos</vt:lpstr>
      <vt:lpstr>Aptos Display</vt:lpstr>
      <vt:lpstr>Arial</vt:lpstr>
      <vt:lpstr>ArialMT</vt:lpstr>
      <vt:lpstr>Calibri</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Evelyn Angley</dc:creator>
  <cp:lastModifiedBy>Evelyn Angley</cp:lastModifiedBy>
  <cp:revision>28</cp:revision>
  <cp:lastPrinted>2025-04-08T03:43:11Z</cp:lastPrinted>
  <dcterms:created xsi:type="dcterms:W3CDTF">2025-03-31T05:52:37Z</dcterms:created>
  <dcterms:modified xsi:type="dcterms:W3CDTF">2025-04-10T16:35:49Z</dcterms:modified>
</cp:coreProperties>
</file>